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theme/theme17.xml" ContentType="application/vnd.openxmlformats-officedocument.theme+xml"/>
  <Override PartName="/ppt/slideLayouts/slideLayout23.xml" ContentType="application/vnd.openxmlformats-officedocument.presentationml.slideLayout+xml"/>
  <Override PartName="/ppt/theme/theme18.xml" ContentType="application/vnd.openxmlformats-officedocument.theme+xml"/>
  <Override PartName="/ppt/slideLayouts/slideLayout24.xml" ContentType="application/vnd.openxmlformats-officedocument.presentationml.slideLayout+xml"/>
  <Override PartName="/ppt/theme/theme19.xml" ContentType="application/vnd.openxmlformats-officedocument.theme+xml"/>
  <Override PartName="/ppt/slideLayouts/slideLayout25.xml" ContentType="application/vnd.openxmlformats-officedocument.presentationml.slideLayout+xml"/>
  <Override PartName="/ppt/theme/theme20.xml" ContentType="application/vnd.openxmlformats-officedocument.theme+xml"/>
  <Override PartName="/ppt/slideLayouts/slideLayout26.xml" ContentType="application/vnd.openxmlformats-officedocument.presentationml.slideLayout+xml"/>
  <Override PartName="/ppt/theme/theme21.xml" ContentType="application/vnd.openxmlformats-officedocument.theme+xml"/>
  <Override PartName="/ppt/slideLayouts/slideLayout27.xml" ContentType="application/vnd.openxmlformats-officedocument.presentationml.slideLayout+xml"/>
  <Override PartName="/ppt/theme/theme22.xml" ContentType="application/vnd.openxmlformats-officedocument.theme+xml"/>
  <Override PartName="/ppt/slideLayouts/slideLayout28.xml" ContentType="application/vnd.openxmlformats-officedocument.presentationml.slideLayout+xml"/>
  <Override PartName="/ppt/theme/theme23.xml" ContentType="application/vnd.openxmlformats-officedocument.theme+xml"/>
  <Override PartName="/ppt/slideLayouts/slideLayout29.xml" ContentType="application/vnd.openxmlformats-officedocument.presentationml.slideLayout+xml"/>
  <Override PartName="/ppt/theme/theme24.xml" ContentType="application/vnd.openxmlformats-officedocument.theme+xml"/>
  <Override PartName="/ppt/slideLayouts/slideLayout30.xml" ContentType="application/vnd.openxmlformats-officedocument.presentationml.slideLayout+xml"/>
  <Override PartName="/ppt/theme/theme25.xml" ContentType="application/vnd.openxmlformats-officedocument.theme+xml"/>
  <Override PartName="/ppt/slideLayouts/slideLayout31.xml" ContentType="application/vnd.openxmlformats-officedocument.presentationml.slideLayout+xml"/>
  <Override PartName="/ppt/theme/theme26.xml" ContentType="application/vnd.openxmlformats-officedocument.theme+xml"/>
  <Override PartName="/ppt/slideLayouts/slideLayout32.xml" ContentType="application/vnd.openxmlformats-officedocument.presentationml.slideLayout+xml"/>
  <Override PartName="/ppt/theme/theme27.xml" ContentType="application/vnd.openxmlformats-officedocument.theme+xml"/>
  <Override PartName="/ppt/slideLayouts/slideLayout33.xml" ContentType="application/vnd.openxmlformats-officedocument.presentationml.slideLayout+xml"/>
  <Override PartName="/ppt/theme/theme28.xml" ContentType="application/vnd.openxmlformats-officedocument.theme+xml"/>
  <Override PartName="/ppt/slideLayouts/slideLayout34.xml" ContentType="application/vnd.openxmlformats-officedocument.presentationml.slideLayout+xml"/>
  <Override PartName="/ppt/theme/theme29.xml" ContentType="application/vnd.openxmlformats-officedocument.theme+xml"/>
  <Override PartName="/ppt/slideLayouts/slideLayout35.xml" ContentType="application/vnd.openxmlformats-officedocument.presentationml.slideLayout+xml"/>
  <Override PartName="/ppt/theme/theme30.xml" ContentType="application/vnd.openxmlformats-officedocument.theme+xml"/>
  <Override PartName="/ppt/slideLayouts/slideLayout36.xml" ContentType="application/vnd.openxmlformats-officedocument.presentationml.slideLayout+xml"/>
  <Override PartName="/ppt/theme/theme31.xml" ContentType="application/vnd.openxmlformats-officedocument.theme+xml"/>
  <Override PartName="/ppt/slideLayouts/slideLayout37.xml" ContentType="application/vnd.openxmlformats-officedocument.presentationml.slideLayout+xml"/>
  <Override PartName="/ppt/theme/theme32.xml" ContentType="application/vnd.openxmlformats-officedocument.theme+xml"/>
  <Override PartName="/ppt/slideLayouts/slideLayout38.xml" ContentType="application/vnd.openxmlformats-officedocument.presentationml.slideLayout+xml"/>
  <Override PartName="/ppt/theme/theme33.xml" ContentType="application/vnd.openxmlformats-officedocument.theme+xml"/>
  <Override PartName="/ppt/slideLayouts/slideLayout39.xml" ContentType="application/vnd.openxmlformats-officedocument.presentationml.slideLayout+xml"/>
  <Override PartName="/ppt/theme/theme34.xml" ContentType="application/vnd.openxmlformats-officedocument.theme+xml"/>
  <Override PartName="/ppt/slideLayouts/slideLayout40.xml" ContentType="application/vnd.openxmlformats-officedocument.presentationml.slideLayout+xml"/>
  <Override PartName="/ppt/theme/theme35.xml" ContentType="application/vnd.openxmlformats-officedocument.theme+xml"/>
  <Override PartName="/ppt/slideLayouts/slideLayout41.xml" ContentType="application/vnd.openxmlformats-officedocument.presentationml.slideLayout+xml"/>
  <Override PartName="/ppt/theme/theme36.xml" ContentType="application/vnd.openxmlformats-officedocument.theme+xml"/>
  <Override PartName="/ppt/slideLayouts/slideLayout42.xml" ContentType="application/vnd.openxmlformats-officedocument.presentationml.slideLayout+xml"/>
  <Override PartName="/ppt/theme/theme37.xml" ContentType="application/vnd.openxmlformats-officedocument.theme+xml"/>
  <Override PartName="/ppt/slideLayouts/slideLayout43.xml" ContentType="application/vnd.openxmlformats-officedocument.presentationml.slideLayout+xml"/>
  <Override PartName="/ppt/theme/theme38.xml" ContentType="application/vnd.openxmlformats-officedocument.theme+xml"/>
  <Override PartName="/ppt/slideLayouts/slideLayout44.xml" ContentType="application/vnd.openxmlformats-officedocument.presentationml.slideLayout+xml"/>
  <Override PartName="/ppt/theme/theme39.xml" ContentType="application/vnd.openxmlformats-officedocument.theme+xml"/>
  <Override PartName="/ppt/slideLayouts/slideLayout45.xml" ContentType="application/vnd.openxmlformats-officedocument.presentationml.slideLayout+xml"/>
  <Override PartName="/ppt/theme/theme40.xml" ContentType="application/vnd.openxmlformats-officedocument.theme+xml"/>
  <Override PartName="/ppt/slideLayouts/slideLayout46.xml" ContentType="application/vnd.openxmlformats-officedocument.presentationml.slideLayout+xml"/>
  <Override PartName="/ppt/theme/theme41.xml" ContentType="application/vnd.openxmlformats-officedocument.theme+xml"/>
  <Override PartName="/ppt/slideLayouts/slideLayout47.xml" ContentType="application/vnd.openxmlformats-officedocument.presentationml.slideLayout+xml"/>
  <Override PartName="/ppt/theme/theme42.xml" ContentType="application/vnd.openxmlformats-officedocument.theme+xml"/>
  <Override PartName="/ppt/slideLayouts/slideLayout48.xml" ContentType="application/vnd.openxmlformats-officedocument.presentationml.slideLayout+xml"/>
  <Override PartName="/ppt/theme/theme43.xml" ContentType="application/vnd.openxmlformats-officedocument.theme+xml"/>
  <Override PartName="/ppt/slideLayouts/slideLayout49.xml" ContentType="application/vnd.openxmlformats-officedocument.presentationml.slideLayout+xml"/>
  <Override PartName="/ppt/theme/theme44.xml" ContentType="application/vnd.openxmlformats-officedocument.theme+xml"/>
  <Override PartName="/ppt/slideLayouts/slideLayout50.xml" ContentType="application/vnd.openxmlformats-officedocument.presentationml.slideLayout+xml"/>
  <Override PartName="/ppt/theme/theme45.xml" ContentType="application/vnd.openxmlformats-officedocument.theme+xml"/>
  <Override PartName="/ppt/slideLayouts/slideLayout51.xml" ContentType="application/vnd.openxmlformats-officedocument.presentationml.slideLayout+xml"/>
  <Override PartName="/ppt/theme/theme46.xml" ContentType="application/vnd.openxmlformats-officedocument.theme+xml"/>
  <Override PartName="/ppt/slideLayouts/slideLayout52.xml" ContentType="application/vnd.openxmlformats-officedocument.presentationml.slideLayout+xml"/>
  <Override PartName="/ppt/theme/theme47.xml" ContentType="application/vnd.openxmlformats-officedocument.theme+xml"/>
  <Override PartName="/ppt/slideLayouts/slideLayout53.xml" ContentType="application/vnd.openxmlformats-officedocument.presentationml.slideLayout+xml"/>
  <Override PartName="/ppt/theme/theme48.xml" ContentType="application/vnd.openxmlformats-officedocument.theme+xml"/>
  <Override PartName="/ppt/slideLayouts/slideLayout54.xml" ContentType="application/vnd.openxmlformats-officedocument.presentationml.slideLayout+xml"/>
  <Override PartName="/ppt/theme/theme49.xml" ContentType="application/vnd.openxmlformats-officedocument.theme+xml"/>
  <Override PartName="/ppt/slideLayouts/slideLayout55.xml" ContentType="application/vnd.openxmlformats-officedocument.presentationml.slideLayout+xml"/>
  <Override PartName="/ppt/theme/theme50.xml" ContentType="application/vnd.openxmlformats-officedocument.theme+xml"/>
  <Override PartName="/ppt/slideLayouts/slideLayout56.xml" ContentType="application/vnd.openxmlformats-officedocument.presentationml.slideLayout+xml"/>
  <Override PartName="/ppt/theme/theme51.xml" ContentType="application/vnd.openxmlformats-officedocument.theme+xml"/>
  <Override PartName="/ppt/slideLayouts/slideLayout57.xml" ContentType="application/vnd.openxmlformats-officedocument.presentationml.slideLayout+xml"/>
  <Override PartName="/ppt/theme/theme52.xml" ContentType="application/vnd.openxmlformats-officedocument.theme+xml"/>
  <Override PartName="/ppt/slideLayouts/slideLayout58.xml" ContentType="application/vnd.openxmlformats-officedocument.presentationml.slideLayout+xml"/>
  <Override PartName="/ppt/theme/theme53.xml" ContentType="application/vnd.openxmlformats-officedocument.theme+xml"/>
  <Override PartName="/ppt/slideLayouts/slideLayout59.xml" ContentType="application/vnd.openxmlformats-officedocument.presentationml.slideLayout+xml"/>
  <Override PartName="/ppt/theme/theme54.xml" ContentType="application/vnd.openxmlformats-officedocument.theme+xml"/>
  <Override PartName="/ppt/slideLayouts/slideLayout60.xml" ContentType="application/vnd.openxmlformats-officedocument.presentationml.slideLayout+xml"/>
  <Override PartName="/ppt/theme/theme55.xml" ContentType="application/vnd.openxmlformats-officedocument.theme+xml"/>
  <Override PartName="/ppt/slideLayouts/slideLayout61.xml" ContentType="application/vnd.openxmlformats-officedocument.presentationml.slideLayout+xml"/>
  <Override PartName="/ppt/theme/theme56.xml" ContentType="application/vnd.openxmlformats-officedocument.theme+xml"/>
  <Override PartName="/ppt/slideLayouts/slideLayout62.xml" ContentType="application/vnd.openxmlformats-officedocument.presentationml.slideLayout+xml"/>
  <Override PartName="/ppt/theme/theme57.xml" ContentType="application/vnd.openxmlformats-officedocument.theme+xml"/>
  <Override PartName="/ppt/slideLayouts/slideLayout63.xml" ContentType="application/vnd.openxmlformats-officedocument.presentationml.slideLayout+xml"/>
  <Override PartName="/ppt/theme/theme58.xml" ContentType="application/vnd.openxmlformats-officedocument.theme+xml"/>
  <Override PartName="/ppt/slideLayouts/slideLayout64.xml" ContentType="application/vnd.openxmlformats-officedocument.presentationml.slideLayout+xml"/>
  <Override PartName="/ppt/theme/theme59.xml" ContentType="application/vnd.openxmlformats-officedocument.theme+xml"/>
  <Override PartName="/ppt/slideLayouts/slideLayout65.xml" ContentType="application/vnd.openxmlformats-officedocument.presentationml.slideLayout+xml"/>
  <Override PartName="/ppt/theme/theme60.xml" ContentType="application/vnd.openxmlformats-officedocument.theme+xml"/>
  <Override PartName="/ppt/slideLayouts/slideLayout66.xml" ContentType="application/vnd.openxmlformats-officedocument.presentationml.slideLayout+xml"/>
  <Override PartName="/ppt/theme/theme61.xml" ContentType="application/vnd.openxmlformats-officedocument.theme+xml"/>
  <Override PartName="/ppt/slideLayouts/slideLayout67.xml" ContentType="application/vnd.openxmlformats-officedocument.presentationml.slideLayout+xml"/>
  <Override PartName="/ppt/theme/theme62.xml" ContentType="application/vnd.openxmlformats-officedocument.theme+xml"/>
  <Override PartName="/ppt/slideLayouts/slideLayout68.xml" ContentType="application/vnd.openxmlformats-officedocument.presentationml.slideLayout+xml"/>
  <Override PartName="/ppt/theme/theme63.xml" ContentType="application/vnd.openxmlformats-officedocument.theme+xml"/>
  <Override PartName="/ppt/slideLayouts/slideLayout69.xml" ContentType="application/vnd.openxmlformats-officedocument.presentationml.slideLayout+xml"/>
  <Override PartName="/ppt/theme/theme64.xml" ContentType="application/vnd.openxmlformats-officedocument.theme+xml"/>
  <Override PartName="/ppt/slideLayouts/slideLayout70.xml" ContentType="application/vnd.openxmlformats-officedocument.presentationml.slideLayout+xml"/>
  <Override PartName="/ppt/theme/theme65.xml" ContentType="application/vnd.openxmlformats-officedocument.theme+xml"/>
  <Override PartName="/ppt/slideLayouts/slideLayout71.xml" ContentType="application/vnd.openxmlformats-officedocument.presentationml.slideLayout+xml"/>
  <Override PartName="/ppt/theme/theme66.xml" ContentType="application/vnd.openxmlformats-officedocument.theme+xml"/>
  <Override PartName="/ppt/slideLayouts/slideLayout72.xml" ContentType="application/vnd.openxmlformats-officedocument.presentationml.slideLayout+xml"/>
  <Override PartName="/ppt/theme/theme67.xml" ContentType="application/vnd.openxmlformats-officedocument.theme+xml"/>
  <Override PartName="/ppt/slideLayouts/slideLayout73.xml" ContentType="application/vnd.openxmlformats-officedocument.presentationml.slideLayout+xml"/>
  <Override PartName="/ppt/theme/theme68.xml" ContentType="application/vnd.openxmlformats-officedocument.theme+xml"/>
  <Override PartName="/ppt/slideLayouts/slideLayout74.xml" ContentType="application/vnd.openxmlformats-officedocument.presentationml.slideLayout+xml"/>
  <Override PartName="/ppt/theme/theme69.xml" ContentType="application/vnd.openxmlformats-officedocument.theme+xml"/>
  <Override PartName="/ppt/slideLayouts/slideLayout75.xml" ContentType="application/vnd.openxmlformats-officedocument.presentationml.slideLayout+xml"/>
  <Override PartName="/ppt/theme/theme70.xml" ContentType="application/vnd.openxmlformats-officedocument.theme+xml"/>
  <Override PartName="/ppt/slideLayouts/slideLayout76.xml" ContentType="application/vnd.openxmlformats-officedocument.presentationml.slideLayout+xml"/>
  <Override PartName="/ppt/theme/theme71.xml" ContentType="application/vnd.openxmlformats-officedocument.theme+xml"/>
  <Override PartName="/ppt/slideLayouts/slideLayout77.xml" ContentType="application/vnd.openxmlformats-officedocument.presentationml.slideLayout+xml"/>
  <Override PartName="/ppt/theme/theme72.xml" ContentType="application/vnd.openxmlformats-officedocument.theme+xml"/>
  <Override PartName="/ppt/slideLayouts/slideLayout78.xml" ContentType="application/vnd.openxmlformats-officedocument.presentationml.slideLayout+xml"/>
  <Override PartName="/ppt/theme/theme73.xml" ContentType="application/vnd.openxmlformats-officedocument.theme+xml"/>
  <Override PartName="/ppt/slideLayouts/slideLayout79.xml" ContentType="application/vnd.openxmlformats-officedocument.presentationml.slideLayout+xml"/>
  <Override PartName="/ppt/theme/theme74.xml" ContentType="application/vnd.openxmlformats-officedocument.theme+xml"/>
  <Override PartName="/ppt/slideLayouts/slideLayout80.xml" ContentType="application/vnd.openxmlformats-officedocument.presentationml.slideLayout+xml"/>
  <Override PartName="/ppt/theme/theme75.xml" ContentType="application/vnd.openxmlformats-officedocument.theme+xml"/>
  <Override PartName="/ppt/slideLayouts/slideLayout81.xml" ContentType="application/vnd.openxmlformats-officedocument.presentationml.slideLayout+xml"/>
  <Override PartName="/ppt/theme/theme76.xml" ContentType="application/vnd.openxmlformats-officedocument.theme+xml"/>
  <Override PartName="/ppt/slideLayouts/slideLayout82.xml" ContentType="application/vnd.openxmlformats-officedocument.presentationml.slideLayout+xml"/>
  <Override PartName="/ppt/theme/theme77.xml" ContentType="application/vnd.openxmlformats-officedocument.theme+xml"/>
  <Override PartName="/ppt/slideLayouts/slideLayout83.xml" ContentType="application/vnd.openxmlformats-officedocument.presentationml.slideLayout+xml"/>
  <Override PartName="/ppt/theme/theme78.xml" ContentType="application/vnd.openxmlformats-officedocument.theme+xml"/>
  <Override PartName="/ppt/slideLayouts/slideLayout84.xml" ContentType="application/vnd.openxmlformats-officedocument.presentationml.slideLayout+xml"/>
  <Override PartName="/ppt/theme/theme79.xml" ContentType="application/vnd.openxmlformats-officedocument.theme+xml"/>
  <Override PartName="/ppt/slideLayouts/slideLayout85.xml" ContentType="application/vnd.openxmlformats-officedocument.presentationml.slideLayout+xml"/>
  <Override PartName="/ppt/theme/theme80.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1.xml" ContentType="application/vnd.openxmlformats-officedocument.theme+xml"/>
  <Override PartName="/ppt/slideLayouts/slideLayout97.xml" ContentType="application/vnd.openxmlformats-officedocument.presentationml.slideLayout+xml"/>
  <Override PartName="/ppt/theme/theme82.xml" ContentType="application/vnd.openxmlformats-officedocument.theme+xml"/>
  <Override PartName="/ppt/slideLayouts/slideLayout98.xml" ContentType="application/vnd.openxmlformats-officedocument.presentationml.slideLayout+xml"/>
  <Override PartName="/ppt/theme/theme83.xml" ContentType="application/vnd.openxmlformats-officedocument.theme+xml"/>
  <Override PartName="/ppt/slideLayouts/slideLayout99.xml" ContentType="application/vnd.openxmlformats-officedocument.presentationml.slideLayout+xml"/>
  <Override PartName="/ppt/theme/theme84.xml" ContentType="application/vnd.openxmlformats-officedocument.theme+xml"/>
  <Override PartName="/ppt/slideLayouts/slideLayout100.xml" ContentType="application/vnd.openxmlformats-officedocument.presentationml.slideLayout+xml"/>
  <Override PartName="/ppt/theme/theme85.xml" ContentType="application/vnd.openxmlformats-officedocument.theme+xml"/>
  <Override PartName="/ppt/slideLayouts/slideLayout101.xml" ContentType="application/vnd.openxmlformats-officedocument.presentationml.slideLayout+xml"/>
  <Override PartName="/ppt/theme/theme86.xml" ContentType="application/vnd.openxmlformats-officedocument.theme+xml"/>
  <Override PartName="/ppt/slideLayouts/slideLayout102.xml" ContentType="application/vnd.openxmlformats-officedocument.presentationml.slideLayout+xml"/>
  <Override PartName="/ppt/theme/theme87.xml" ContentType="application/vnd.openxmlformats-officedocument.theme+xml"/>
  <Override PartName="/ppt/slideLayouts/slideLayout103.xml" ContentType="application/vnd.openxmlformats-officedocument.presentationml.slideLayout+xml"/>
  <Override PartName="/ppt/theme/theme88.xml" ContentType="application/vnd.openxmlformats-officedocument.theme+xml"/>
  <Override PartName="/ppt/slideLayouts/slideLayout104.xml" ContentType="application/vnd.openxmlformats-officedocument.presentationml.slideLayout+xml"/>
  <Override PartName="/ppt/theme/theme8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0.xml" ContentType="application/vnd.openxmlformats-officedocument.theme+xml"/>
  <Override PartName="/ppt/slideLayouts/slideLayout107.xml" ContentType="application/vnd.openxmlformats-officedocument.presentationml.slideLayout+xml"/>
  <Override PartName="/ppt/theme/theme91.xml" ContentType="application/vnd.openxmlformats-officedocument.theme+xml"/>
  <Override PartName="/ppt/slideLayouts/slideLayout108.xml" ContentType="application/vnd.openxmlformats-officedocument.presentationml.slideLayout+xml"/>
  <Override PartName="/ppt/theme/theme92.xml" ContentType="application/vnd.openxmlformats-officedocument.theme+xml"/>
  <Override PartName="/ppt/slideLayouts/slideLayout109.xml" ContentType="application/vnd.openxmlformats-officedocument.presentationml.slideLayout+xml"/>
  <Override PartName="/ppt/theme/theme93.xml" ContentType="application/vnd.openxmlformats-officedocument.theme+xml"/>
  <Override PartName="/ppt/slideLayouts/slideLayout110.xml" ContentType="application/vnd.openxmlformats-officedocument.presentationml.slideLayout+xml"/>
  <Override PartName="/ppt/theme/theme94.xml" ContentType="application/vnd.openxmlformats-officedocument.theme+xml"/>
  <Override PartName="/ppt/slideLayouts/slideLayout111.xml" ContentType="application/vnd.openxmlformats-officedocument.presentationml.slideLayout+xml"/>
  <Override PartName="/ppt/theme/theme95.xml" ContentType="application/vnd.openxmlformats-officedocument.theme+xml"/>
  <Override PartName="/ppt/slideLayouts/slideLayout112.xml" ContentType="application/vnd.openxmlformats-officedocument.presentationml.slideLayout+xml"/>
  <Override PartName="/ppt/theme/theme96.xml" ContentType="application/vnd.openxmlformats-officedocument.theme+xml"/>
  <Override PartName="/ppt/slideLayouts/slideLayout113.xml" ContentType="application/vnd.openxmlformats-officedocument.presentationml.slideLayout+xml"/>
  <Override PartName="/ppt/theme/theme97.xml" ContentType="application/vnd.openxmlformats-officedocument.theme+xml"/>
  <Override PartName="/ppt/slideLayouts/slideLayout114.xml" ContentType="application/vnd.openxmlformats-officedocument.presentationml.slideLayout+xml"/>
  <Override PartName="/ppt/theme/theme98.xml" ContentType="application/vnd.openxmlformats-officedocument.theme+xml"/>
  <Override PartName="/ppt/slideLayouts/slideLayout115.xml" ContentType="application/vnd.openxmlformats-officedocument.presentationml.slideLayout+xml"/>
  <Override PartName="/ppt/theme/theme99.xml" ContentType="application/vnd.openxmlformats-officedocument.theme+xml"/>
  <Override PartName="/ppt/slideLayouts/slideLayout116.xml" ContentType="application/vnd.openxmlformats-officedocument.presentationml.slideLayout+xml"/>
  <Override PartName="/ppt/theme/theme100.xml" ContentType="application/vnd.openxmlformats-officedocument.theme+xml"/>
  <Override PartName="/ppt/slideLayouts/slideLayout117.xml" ContentType="application/vnd.openxmlformats-officedocument.presentationml.slideLayout+xml"/>
  <Override PartName="/ppt/theme/theme101.xml" ContentType="application/vnd.openxmlformats-officedocument.theme+xml"/>
  <Override PartName="/ppt/slideLayouts/slideLayout118.xml" ContentType="application/vnd.openxmlformats-officedocument.presentationml.slideLayout+xml"/>
  <Override PartName="/ppt/theme/theme102.xml" ContentType="application/vnd.openxmlformats-officedocument.theme+xml"/>
  <Override PartName="/ppt/slideLayouts/slideLayout119.xml" ContentType="application/vnd.openxmlformats-officedocument.presentationml.slideLayout+xml"/>
  <Override PartName="/ppt/theme/theme103.xml" ContentType="application/vnd.openxmlformats-officedocument.theme+xml"/>
  <Override PartName="/ppt/slideLayouts/slideLayout120.xml" ContentType="application/vnd.openxmlformats-officedocument.presentationml.slideLayout+xml"/>
  <Override PartName="/ppt/theme/theme104.xml" ContentType="application/vnd.openxmlformats-officedocument.theme+xml"/>
  <Override PartName="/ppt/slideLayouts/slideLayout121.xml" ContentType="application/vnd.openxmlformats-officedocument.presentationml.slideLayout+xml"/>
  <Override PartName="/ppt/theme/theme105.xml" ContentType="application/vnd.openxmlformats-officedocument.theme+xml"/>
  <Override PartName="/ppt/slideLayouts/slideLayout122.xml" ContentType="application/vnd.openxmlformats-officedocument.presentationml.slideLayout+xml"/>
  <Override PartName="/ppt/theme/theme106.xml" ContentType="application/vnd.openxmlformats-officedocument.theme+xml"/>
  <Override PartName="/ppt/slideLayouts/slideLayout123.xml" ContentType="application/vnd.openxmlformats-officedocument.presentationml.slideLayout+xml"/>
  <Override PartName="/ppt/theme/theme107.xml" ContentType="application/vnd.openxmlformats-officedocument.theme+xml"/>
  <Override PartName="/ppt/slideLayouts/slideLayout124.xml" ContentType="application/vnd.openxmlformats-officedocument.presentationml.slideLayout+xml"/>
  <Override PartName="/ppt/theme/theme108.xml" ContentType="application/vnd.openxmlformats-officedocument.theme+xml"/>
  <Override PartName="/ppt/slideLayouts/slideLayout125.xml" ContentType="application/vnd.openxmlformats-officedocument.presentationml.slideLayout+xml"/>
  <Override PartName="/ppt/theme/theme109.xml" ContentType="application/vnd.openxmlformats-officedocument.theme+xml"/>
  <Override PartName="/ppt/slideLayouts/slideLayout126.xml" ContentType="application/vnd.openxmlformats-officedocument.presentationml.slideLayout+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85" r:id="rId2"/>
    <p:sldMasterId id="2147483687" r:id="rId3"/>
    <p:sldMasterId id="2147483689" r:id="rId4"/>
    <p:sldMasterId id="2147483691" r:id="rId5"/>
    <p:sldMasterId id="2147483693" r:id="rId6"/>
    <p:sldMasterId id="2147483695" r:id="rId7"/>
    <p:sldMasterId id="2147483697" r:id="rId8"/>
    <p:sldMasterId id="2147483699" r:id="rId9"/>
    <p:sldMasterId id="2147483701" r:id="rId10"/>
    <p:sldMasterId id="2147483703" r:id="rId11"/>
    <p:sldMasterId id="2147483705" r:id="rId12"/>
    <p:sldMasterId id="2147483707" r:id="rId13"/>
    <p:sldMasterId id="2147483709" r:id="rId14"/>
    <p:sldMasterId id="2147483711" r:id="rId15"/>
    <p:sldMasterId id="2147483713" r:id="rId16"/>
    <p:sldMasterId id="2147483715" r:id="rId17"/>
    <p:sldMasterId id="2147483717" r:id="rId18"/>
    <p:sldMasterId id="2147483719" r:id="rId19"/>
    <p:sldMasterId id="2147483721" r:id="rId20"/>
    <p:sldMasterId id="2147483723" r:id="rId21"/>
    <p:sldMasterId id="2147483725" r:id="rId22"/>
    <p:sldMasterId id="2147483727" r:id="rId23"/>
    <p:sldMasterId id="2147483729" r:id="rId24"/>
    <p:sldMasterId id="2147483731" r:id="rId25"/>
    <p:sldMasterId id="2147483733" r:id="rId26"/>
    <p:sldMasterId id="2147483735" r:id="rId27"/>
    <p:sldMasterId id="2147483737" r:id="rId28"/>
    <p:sldMasterId id="2147483739" r:id="rId29"/>
    <p:sldMasterId id="2147483741" r:id="rId30"/>
    <p:sldMasterId id="2147483743" r:id="rId31"/>
    <p:sldMasterId id="2147483745" r:id="rId32"/>
    <p:sldMasterId id="2147483747" r:id="rId33"/>
    <p:sldMasterId id="2147483749" r:id="rId34"/>
    <p:sldMasterId id="2147483751" r:id="rId35"/>
    <p:sldMasterId id="2147483753" r:id="rId36"/>
    <p:sldMasterId id="2147483755" r:id="rId37"/>
    <p:sldMasterId id="2147483757" r:id="rId38"/>
    <p:sldMasterId id="2147483759" r:id="rId39"/>
    <p:sldMasterId id="2147483761" r:id="rId40"/>
    <p:sldMasterId id="2147483763" r:id="rId41"/>
    <p:sldMasterId id="2147483765" r:id="rId42"/>
    <p:sldMasterId id="2147483767" r:id="rId43"/>
    <p:sldMasterId id="2147483769" r:id="rId44"/>
    <p:sldMasterId id="2147483771" r:id="rId45"/>
    <p:sldMasterId id="2147483773" r:id="rId46"/>
    <p:sldMasterId id="2147483775" r:id="rId47"/>
    <p:sldMasterId id="2147483777" r:id="rId48"/>
    <p:sldMasterId id="2147483779" r:id="rId49"/>
    <p:sldMasterId id="2147483781" r:id="rId50"/>
    <p:sldMasterId id="2147483783" r:id="rId51"/>
    <p:sldMasterId id="2147483785" r:id="rId52"/>
    <p:sldMasterId id="2147483787" r:id="rId53"/>
    <p:sldMasterId id="2147483789" r:id="rId54"/>
    <p:sldMasterId id="2147483791" r:id="rId55"/>
    <p:sldMasterId id="2147483793" r:id="rId56"/>
    <p:sldMasterId id="2147483795" r:id="rId57"/>
    <p:sldMasterId id="2147483797" r:id="rId58"/>
    <p:sldMasterId id="2147483799" r:id="rId59"/>
    <p:sldMasterId id="2147483801" r:id="rId60"/>
    <p:sldMasterId id="2147483803" r:id="rId61"/>
    <p:sldMasterId id="2147483805" r:id="rId62"/>
    <p:sldMasterId id="2147483807" r:id="rId63"/>
    <p:sldMasterId id="2147483809" r:id="rId64"/>
    <p:sldMasterId id="2147483811" r:id="rId65"/>
    <p:sldMasterId id="2147483813" r:id="rId66"/>
    <p:sldMasterId id="2147483815" r:id="rId67"/>
    <p:sldMasterId id="2147483817" r:id="rId68"/>
    <p:sldMasterId id="2147483819" r:id="rId69"/>
    <p:sldMasterId id="2147483821" r:id="rId70"/>
    <p:sldMasterId id="2147483823" r:id="rId71"/>
    <p:sldMasterId id="2147483825" r:id="rId72"/>
    <p:sldMasterId id="2147483827" r:id="rId73"/>
    <p:sldMasterId id="2147483829" r:id="rId74"/>
    <p:sldMasterId id="2147483831" r:id="rId75"/>
    <p:sldMasterId id="2147483833" r:id="rId76"/>
    <p:sldMasterId id="2147483835" r:id="rId77"/>
    <p:sldMasterId id="2147483837" r:id="rId78"/>
    <p:sldMasterId id="2147483839" r:id="rId79"/>
    <p:sldMasterId id="2147483841" r:id="rId80"/>
    <p:sldMasterId id="2147483843" r:id="rId81"/>
    <p:sldMasterId id="2147483867" r:id="rId82"/>
    <p:sldMasterId id="2147483871" r:id="rId83"/>
    <p:sldMasterId id="2147483873" r:id="rId84"/>
    <p:sldMasterId id="2147483875" r:id="rId85"/>
    <p:sldMasterId id="2147483877" r:id="rId86"/>
    <p:sldMasterId id="2147483883" r:id="rId87"/>
    <p:sldMasterId id="2147483885" r:id="rId88"/>
    <p:sldMasterId id="2147483893" r:id="rId89"/>
    <p:sldMasterId id="2147483895" r:id="rId90"/>
    <p:sldMasterId id="2147483901" r:id="rId91"/>
    <p:sldMasterId id="2147483915" r:id="rId92"/>
    <p:sldMasterId id="2147483917" r:id="rId93"/>
    <p:sldMasterId id="2147483925" r:id="rId94"/>
    <p:sldMasterId id="2147483927" r:id="rId95"/>
    <p:sldMasterId id="2147483929" r:id="rId96"/>
    <p:sldMasterId id="2147483931" r:id="rId97"/>
    <p:sldMasterId id="2147483935" r:id="rId98"/>
    <p:sldMasterId id="2147483937" r:id="rId99"/>
    <p:sldMasterId id="2147483939" r:id="rId100"/>
    <p:sldMasterId id="2147483943" r:id="rId101"/>
    <p:sldMasterId id="2147483945" r:id="rId102"/>
    <p:sldMasterId id="2147483947" r:id="rId103"/>
    <p:sldMasterId id="2147483949" r:id="rId104"/>
    <p:sldMasterId id="2147483951" r:id="rId105"/>
    <p:sldMasterId id="2147483953" r:id="rId106"/>
    <p:sldMasterId id="2147483955" r:id="rId107"/>
    <p:sldMasterId id="2147483957" r:id="rId108"/>
    <p:sldMasterId id="2147483959" r:id="rId109"/>
    <p:sldMasterId id="2147483961" r:id="rId110"/>
  </p:sldMasterIdLst>
  <p:notesMasterIdLst>
    <p:notesMasterId r:id="rId190"/>
  </p:notesMasterIdLst>
  <p:handoutMasterIdLst>
    <p:handoutMasterId r:id="rId191"/>
  </p:handoutMasterIdLst>
  <p:sldIdLst>
    <p:sldId id="523" r:id="rId111"/>
    <p:sldId id="404" r:id="rId112"/>
    <p:sldId id="455" r:id="rId113"/>
    <p:sldId id="524" r:id="rId114"/>
    <p:sldId id="406" r:id="rId115"/>
    <p:sldId id="407" r:id="rId116"/>
    <p:sldId id="405" r:id="rId117"/>
    <p:sldId id="264" r:id="rId118"/>
    <p:sldId id="266" r:id="rId119"/>
    <p:sldId id="267" r:id="rId120"/>
    <p:sldId id="409" r:id="rId121"/>
    <p:sldId id="410" r:id="rId122"/>
    <p:sldId id="529" r:id="rId123"/>
    <p:sldId id="527" r:id="rId124"/>
    <p:sldId id="270" r:id="rId125"/>
    <p:sldId id="271" r:id="rId126"/>
    <p:sldId id="457" r:id="rId127"/>
    <p:sldId id="413" r:id="rId128"/>
    <p:sldId id="274" r:id="rId129"/>
    <p:sldId id="458" r:id="rId130"/>
    <p:sldId id="459" r:id="rId131"/>
    <p:sldId id="460" r:id="rId132"/>
    <p:sldId id="278" r:id="rId133"/>
    <p:sldId id="419" r:id="rId134"/>
    <p:sldId id="279" r:id="rId135"/>
    <p:sldId id="464" r:id="rId136"/>
    <p:sldId id="281" r:id="rId137"/>
    <p:sldId id="465" r:id="rId138"/>
    <p:sldId id="526" r:id="rId139"/>
    <p:sldId id="286" r:id="rId140"/>
    <p:sldId id="470" r:id="rId141"/>
    <p:sldId id="288" r:id="rId142"/>
    <p:sldId id="289" r:id="rId143"/>
    <p:sldId id="472" r:id="rId144"/>
    <p:sldId id="530" r:id="rId145"/>
    <p:sldId id="531" r:id="rId146"/>
    <p:sldId id="293" r:id="rId147"/>
    <p:sldId id="424" r:id="rId148"/>
    <p:sldId id="475" r:id="rId149"/>
    <p:sldId id="298" r:id="rId150"/>
    <p:sldId id="426" r:id="rId151"/>
    <p:sldId id="483" r:id="rId152"/>
    <p:sldId id="304" r:id="rId153"/>
    <p:sldId id="429" r:id="rId154"/>
    <p:sldId id="485" r:id="rId155"/>
    <p:sldId id="309" r:id="rId156"/>
    <p:sldId id="430" r:id="rId157"/>
    <p:sldId id="432" r:id="rId158"/>
    <p:sldId id="489" r:id="rId159"/>
    <p:sldId id="312" r:id="rId160"/>
    <p:sldId id="492" r:id="rId161"/>
    <p:sldId id="493" r:id="rId162"/>
    <p:sldId id="494" r:id="rId163"/>
    <p:sldId id="313" r:id="rId164"/>
    <p:sldId id="433" r:id="rId165"/>
    <p:sldId id="318" r:id="rId166"/>
    <p:sldId id="500" r:id="rId167"/>
    <p:sldId id="436" r:id="rId168"/>
    <p:sldId id="322" r:id="rId169"/>
    <p:sldId id="501" r:id="rId170"/>
    <p:sldId id="323" r:id="rId171"/>
    <p:sldId id="503" r:id="rId172"/>
    <p:sldId id="328" r:id="rId173"/>
    <p:sldId id="330" r:id="rId174"/>
    <p:sldId id="508" r:id="rId175"/>
    <p:sldId id="333" r:id="rId176"/>
    <p:sldId id="512" r:id="rId177"/>
    <p:sldId id="335" r:id="rId178"/>
    <p:sldId id="516" r:id="rId179"/>
    <p:sldId id="341" r:id="rId180"/>
    <p:sldId id="517" r:id="rId181"/>
    <p:sldId id="442" r:id="rId182"/>
    <p:sldId id="525" r:id="rId183"/>
    <p:sldId id="444" r:id="rId184"/>
    <p:sldId id="518" r:id="rId185"/>
    <p:sldId id="519" r:id="rId186"/>
    <p:sldId id="520" r:id="rId187"/>
    <p:sldId id="521" r:id="rId188"/>
    <p:sldId id="522" r:id="rId189"/>
  </p:sldIdLst>
  <p:sldSz cx="9144000" cy="6858000" type="screen4x3"/>
  <p:notesSz cx="12115800" cy="18973800"/>
  <p:custDataLst>
    <p:tags r:id="rId192"/>
  </p:custDataLst>
  <p:defaultTextStyle>
    <a:defPPr>
      <a:defRPr lang="en-US"/>
    </a:defPPr>
    <a:lvl1pPr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1pPr>
    <a:lvl2pPr marL="4572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2pPr>
    <a:lvl3pPr marL="9144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3pPr>
    <a:lvl4pPr marL="13716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4pPr>
    <a:lvl5pPr marL="18288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5pPr>
    <a:lvl6pPr marL="2286000" algn="l" defTabSz="457200" rtl="0" eaLnBrk="1" latinLnBrk="0" hangingPunct="1">
      <a:defRPr sz="2400" kern="1200">
        <a:solidFill>
          <a:schemeClr val="tx1"/>
        </a:solidFill>
        <a:latin typeface="Arial" pitchFamily="-108" charset="0"/>
        <a:ea typeface="Arial" pitchFamily="-108" charset="0"/>
        <a:cs typeface="Arial" pitchFamily="-108" charset="0"/>
      </a:defRPr>
    </a:lvl6pPr>
    <a:lvl7pPr marL="2743200" algn="l" defTabSz="457200" rtl="0" eaLnBrk="1" latinLnBrk="0" hangingPunct="1">
      <a:defRPr sz="2400" kern="1200">
        <a:solidFill>
          <a:schemeClr val="tx1"/>
        </a:solidFill>
        <a:latin typeface="Arial" pitchFamily="-108" charset="0"/>
        <a:ea typeface="Arial" pitchFamily="-108" charset="0"/>
        <a:cs typeface="Arial" pitchFamily="-108" charset="0"/>
      </a:defRPr>
    </a:lvl7pPr>
    <a:lvl8pPr marL="3200400" algn="l" defTabSz="457200" rtl="0" eaLnBrk="1" latinLnBrk="0" hangingPunct="1">
      <a:defRPr sz="2400" kern="1200">
        <a:solidFill>
          <a:schemeClr val="tx1"/>
        </a:solidFill>
        <a:latin typeface="Arial" pitchFamily="-108" charset="0"/>
        <a:ea typeface="Arial" pitchFamily="-108" charset="0"/>
        <a:cs typeface="Arial" pitchFamily="-108" charset="0"/>
      </a:defRPr>
    </a:lvl8pPr>
    <a:lvl9pPr marL="3657600" algn="l" defTabSz="457200" rtl="0" eaLnBrk="1" latinLnBrk="0" hangingPunct="1">
      <a:defRPr sz="2400" kern="1200">
        <a:solidFill>
          <a:schemeClr val="tx1"/>
        </a:solidFill>
        <a:latin typeface="Arial" pitchFamily="-108" charset="0"/>
        <a:ea typeface="Arial" pitchFamily="-108" charset="0"/>
        <a:cs typeface="Arial" pitchFamily="-108" charset="0"/>
      </a:defRPr>
    </a:lvl9pPr>
  </p:defaultTextStyle>
  <p:extLst>
    <p:ext uri="{EFAFB233-063F-42B5-8137-9DF3F51BA10A}">
      <p15:sldGuideLst xmlns:p15="http://schemas.microsoft.com/office/powerpoint/2012/main">
        <p15:guide id="3" orient="horz" pos="2160" userDrawn="1">
          <p15:clr>
            <a:srgbClr val="A4A3A4"/>
          </p15:clr>
        </p15:guide>
        <p15:guide id="10" pos="2875">
          <p15:clr>
            <a:srgbClr val="A4A3A4"/>
          </p15:clr>
        </p15:guide>
        <p15:guide id="11" pos="2860">
          <p15:clr>
            <a:srgbClr val="A4A3A4"/>
          </p15:clr>
        </p15:guide>
      </p15:sldGuideLst>
    </p:ext>
    <p:ext uri="{2D200454-40CA-4A62-9FC3-DE9A4176ACB9}">
      <p15:notesGuideLst xmlns:p15="http://schemas.microsoft.com/office/powerpoint/2012/main">
        <p15:guide id="1" orient="horz" pos="5976">
          <p15:clr>
            <a:srgbClr val="A4A3A4"/>
          </p15:clr>
        </p15:guide>
        <p15:guide id="2" pos="38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50"/>
    <a:srgbClr val="4B7278"/>
    <a:srgbClr val="58662E"/>
    <a:srgbClr val="F7F7F7"/>
    <a:srgbClr val="4473B8"/>
    <a:srgbClr val="85B0DE"/>
    <a:srgbClr val="008B5D"/>
    <a:srgbClr val="007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autoAdjust="0"/>
    <p:restoredTop sz="82675" autoAdjust="0"/>
  </p:normalViewPr>
  <p:slideViewPr>
    <p:cSldViewPr snapToGrid="0">
      <p:cViewPr varScale="1">
        <p:scale>
          <a:sx n="64" d="100"/>
          <a:sy n="64" d="100"/>
        </p:scale>
        <p:origin x="1272" y="66"/>
      </p:cViewPr>
      <p:guideLst>
        <p:guide orient="horz" pos="2160"/>
        <p:guide pos="2875"/>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400"/>
    </p:cViewPr>
  </p:sorterViewPr>
  <p:notesViewPr>
    <p:cSldViewPr snapToGrid="0">
      <p:cViewPr>
        <p:scale>
          <a:sx n="100" d="100"/>
          <a:sy n="100" d="100"/>
        </p:scale>
        <p:origin x="-1400" y="2432"/>
      </p:cViewPr>
      <p:guideLst>
        <p:guide orient="horz" pos="5976"/>
        <p:guide pos="381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Master" Target="slideMasters/slideMaster84.xml"/><Relationship Id="rId138" Type="http://schemas.openxmlformats.org/officeDocument/2006/relationships/slide" Target="slides/slide28.xml"/><Relationship Id="rId159" Type="http://schemas.openxmlformats.org/officeDocument/2006/relationships/slide" Target="slides/slide49.xml"/><Relationship Id="rId170" Type="http://schemas.openxmlformats.org/officeDocument/2006/relationships/slide" Target="slides/slide60.xml"/><Relationship Id="rId191" Type="http://schemas.openxmlformats.org/officeDocument/2006/relationships/handoutMaster" Target="handoutMasters/handoutMaster1.xml"/><Relationship Id="rId107" Type="http://schemas.openxmlformats.org/officeDocument/2006/relationships/slideMaster" Target="slideMasters/slideMaster10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Master" Target="slideMasters/slideMaster74.xml"/><Relationship Id="rId128" Type="http://schemas.openxmlformats.org/officeDocument/2006/relationships/slide" Target="slides/slide18.xml"/><Relationship Id="rId149" Type="http://schemas.openxmlformats.org/officeDocument/2006/relationships/slide" Target="slides/slide39.xml"/><Relationship Id="rId5" Type="http://schemas.openxmlformats.org/officeDocument/2006/relationships/slideMaster" Target="slideMasters/slideMaster5.xml"/><Relationship Id="rId95" Type="http://schemas.openxmlformats.org/officeDocument/2006/relationships/slideMaster" Target="slideMasters/slideMaster95.xml"/><Relationship Id="rId160" Type="http://schemas.openxmlformats.org/officeDocument/2006/relationships/slide" Target="slides/slide50.xml"/><Relationship Id="rId181" Type="http://schemas.openxmlformats.org/officeDocument/2006/relationships/slide" Target="slides/slide71.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 Target="slides/slide8.xml"/><Relationship Id="rId139" Type="http://schemas.openxmlformats.org/officeDocument/2006/relationships/slide" Target="slides/slide29.xml"/><Relationship Id="rId85" Type="http://schemas.openxmlformats.org/officeDocument/2006/relationships/slideMaster" Target="slideMasters/slideMaster85.xml"/><Relationship Id="rId150" Type="http://schemas.openxmlformats.org/officeDocument/2006/relationships/slide" Target="slides/slide40.xml"/><Relationship Id="rId171" Type="http://schemas.openxmlformats.org/officeDocument/2006/relationships/slide" Target="slides/slide61.xml"/><Relationship Id="rId192" Type="http://schemas.openxmlformats.org/officeDocument/2006/relationships/tags" Target="tags/tag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Master" Target="slideMasters/slideMaster108.xml"/><Relationship Id="rId129" Type="http://schemas.openxmlformats.org/officeDocument/2006/relationships/slide" Target="slides/slide19.xml"/><Relationship Id="rId54" Type="http://schemas.openxmlformats.org/officeDocument/2006/relationships/slideMaster" Target="slideMasters/slideMaster54.xml"/><Relationship Id="rId75" Type="http://schemas.openxmlformats.org/officeDocument/2006/relationships/slideMaster" Target="slideMasters/slideMaster75.xml"/><Relationship Id="rId96" Type="http://schemas.openxmlformats.org/officeDocument/2006/relationships/slideMaster" Target="slideMasters/slideMaster96.xml"/><Relationship Id="rId140" Type="http://schemas.openxmlformats.org/officeDocument/2006/relationships/slide" Target="slides/slide30.xml"/><Relationship Id="rId161" Type="http://schemas.openxmlformats.org/officeDocument/2006/relationships/slide" Target="slides/slide51.xml"/><Relationship Id="rId182" Type="http://schemas.openxmlformats.org/officeDocument/2006/relationships/slide" Target="slides/slide72.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9.xml"/><Relationship Id="rId44" Type="http://schemas.openxmlformats.org/officeDocument/2006/relationships/slideMaster" Target="slideMasters/slideMaster44.xml"/><Relationship Id="rId65" Type="http://schemas.openxmlformats.org/officeDocument/2006/relationships/slideMaster" Target="slideMasters/slideMaster65.xml"/><Relationship Id="rId86" Type="http://schemas.openxmlformats.org/officeDocument/2006/relationships/slideMaster" Target="slideMasters/slideMaster86.xml"/><Relationship Id="rId130" Type="http://schemas.openxmlformats.org/officeDocument/2006/relationships/slide" Target="slides/slide20.xml"/><Relationship Id="rId151" Type="http://schemas.openxmlformats.org/officeDocument/2006/relationships/slide" Target="slides/slide41.xml"/><Relationship Id="rId172" Type="http://schemas.openxmlformats.org/officeDocument/2006/relationships/slide" Target="slides/slide62.xml"/><Relationship Id="rId193" Type="http://schemas.openxmlformats.org/officeDocument/2006/relationships/presProps" Target="presProps.xml"/><Relationship Id="rId13" Type="http://schemas.openxmlformats.org/officeDocument/2006/relationships/slideMaster" Target="slideMasters/slideMaster13.xml"/><Relationship Id="rId109" Type="http://schemas.openxmlformats.org/officeDocument/2006/relationships/slideMaster" Target="slideMasters/slideMaster10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04" Type="http://schemas.openxmlformats.org/officeDocument/2006/relationships/slideMaster" Target="slideMasters/slideMaster104.xml"/><Relationship Id="rId120" Type="http://schemas.openxmlformats.org/officeDocument/2006/relationships/slide" Target="slides/slide10.xml"/><Relationship Id="rId125" Type="http://schemas.openxmlformats.org/officeDocument/2006/relationships/slide" Target="slides/slide15.xml"/><Relationship Id="rId141" Type="http://schemas.openxmlformats.org/officeDocument/2006/relationships/slide" Target="slides/slide31.xml"/><Relationship Id="rId146" Type="http://schemas.openxmlformats.org/officeDocument/2006/relationships/slide" Target="slides/slide36.xml"/><Relationship Id="rId167" Type="http://schemas.openxmlformats.org/officeDocument/2006/relationships/slide" Target="slides/slide57.xml"/><Relationship Id="rId188" Type="http://schemas.openxmlformats.org/officeDocument/2006/relationships/slide" Target="slides/slide78.xml"/><Relationship Id="rId7" Type="http://schemas.openxmlformats.org/officeDocument/2006/relationships/slideMaster" Target="slideMasters/slideMaster7.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162" Type="http://schemas.openxmlformats.org/officeDocument/2006/relationships/slide" Target="slides/slide52.xml"/><Relationship Id="rId183"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Master" Target="slideMasters/slideMaster110.xml"/><Relationship Id="rId115" Type="http://schemas.openxmlformats.org/officeDocument/2006/relationships/slide" Target="slides/slide5.xml"/><Relationship Id="rId131" Type="http://schemas.openxmlformats.org/officeDocument/2006/relationships/slide" Target="slides/slide21.xml"/><Relationship Id="rId136" Type="http://schemas.openxmlformats.org/officeDocument/2006/relationships/slide" Target="slides/slide26.xml"/><Relationship Id="rId157" Type="http://schemas.openxmlformats.org/officeDocument/2006/relationships/slide" Target="slides/slide47.xml"/><Relationship Id="rId178" Type="http://schemas.openxmlformats.org/officeDocument/2006/relationships/slide" Target="slides/slide68.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52" Type="http://schemas.openxmlformats.org/officeDocument/2006/relationships/slide" Target="slides/slide42.xml"/><Relationship Id="rId173" Type="http://schemas.openxmlformats.org/officeDocument/2006/relationships/slide" Target="slides/slide63.xml"/><Relationship Id="rId194" Type="http://schemas.openxmlformats.org/officeDocument/2006/relationships/viewProps" Target="view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Master" Target="slideMasters/slideMaster100.xml"/><Relationship Id="rId105" Type="http://schemas.openxmlformats.org/officeDocument/2006/relationships/slideMaster" Target="slideMasters/slideMaster105.xml"/><Relationship Id="rId126" Type="http://schemas.openxmlformats.org/officeDocument/2006/relationships/slide" Target="slides/slide16.xml"/><Relationship Id="rId147" Type="http://schemas.openxmlformats.org/officeDocument/2006/relationships/slide" Target="slides/slide37.xml"/><Relationship Id="rId168"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98" Type="http://schemas.openxmlformats.org/officeDocument/2006/relationships/slideMaster" Target="slideMasters/slideMaster98.xml"/><Relationship Id="rId121" Type="http://schemas.openxmlformats.org/officeDocument/2006/relationships/slide" Target="slides/slide11.xml"/><Relationship Id="rId142" Type="http://schemas.openxmlformats.org/officeDocument/2006/relationships/slide" Target="slides/slide32.xml"/><Relationship Id="rId163" Type="http://schemas.openxmlformats.org/officeDocument/2006/relationships/slide" Target="slides/slide53.xml"/><Relationship Id="rId184" Type="http://schemas.openxmlformats.org/officeDocument/2006/relationships/slide" Target="slides/slide74.xml"/><Relationship Id="rId189" Type="http://schemas.openxmlformats.org/officeDocument/2006/relationships/slide" Target="slides/slide79.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 Target="slides/slide6.xml"/><Relationship Id="rId137" Type="http://schemas.openxmlformats.org/officeDocument/2006/relationships/slide" Target="slides/slide27.xml"/><Relationship Id="rId158" Type="http://schemas.openxmlformats.org/officeDocument/2006/relationships/slide" Target="slides/slide48.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111" Type="http://schemas.openxmlformats.org/officeDocument/2006/relationships/slide" Target="slides/slide1.xml"/><Relationship Id="rId132" Type="http://schemas.openxmlformats.org/officeDocument/2006/relationships/slide" Target="slides/slide22.xml"/><Relationship Id="rId153" Type="http://schemas.openxmlformats.org/officeDocument/2006/relationships/slide" Target="slides/slide43.xml"/><Relationship Id="rId174" Type="http://schemas.openxmlformats.org/officeDocument/2006/relationships/slide" Target="slides/slide64.xml"/><Relationship Id="rId179" Type="http://schemas.openxmlformats.org/officeDocument/2006/relationships/slide" Target="slides/slide69.xml"/><Relationship Id="rId195" Type="http://schemas.openxmlformats.org/officeDocument/2006/relationships/theme" Target="theme/theme1.xml"/><Relationship Id="rId190"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Master" Target="slideMasters/slideMaster106.xml"/><Relationship Id="rId127" Type="http://schemas.openxmlformats.org/officeDocument/2006/relationships/slide" Target="slides/slide1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94" Type="http://schemas.openxmlformats.org/officeDocument/2006/relationships/slideMaster" Target="slideMasters/slideMaster94.xml"/><Relationship Id="rId99" Type="http://schemas.openxmlformats.org/officeDocument/2006/relationships/slideMaster" Target="slideMasters/slideMaster99.xml"/><Relationship Id="rId101" Type="http://schemas.openxmlformats.org/officeDocument/2006/relationships/slideMaster" Target="slideMasters/slideMaster101.xml"/><Relationship Id="rId122" Type="http://schemas.openxmlformats.org/officeDocument/2006/relationships/slide" Target="slides/slide12.xml"/><Relationship Id="rId143" Type="http://schemas.openxmlformats.org/officeDocument/2006/relationships/slide" Target="slides/slide33.xml"/><Relationship Id="rId148" Type="http://schemas.openxmlformats.org/officeDocument/2006/relationships/slide" Target="slides/slide38.xml"/><Relationship Id="rId164" Type="http://schemas.openxmlformats.org/officeDocument/2006/relationships/slide" Target="slides/slide54.xml"/><Relationship Id="rId169" Type="http://schemas.openxmlformats.org/officeDocument/2006/relationships/slide" Target="slides/slide59.xml"/><Relationship Id="rId185" Type="http://schemas.openxmlformats.org/officeDocument/2006/relationships/slide" Target="slides/slide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70.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Master" Target="slideMasters/slideMaster89.xml"/><Relationship Id="rId112" Type="http://schemas.openxmlformats.org/officeDocument/2006/relationships/slide" Target="slides/slide2.xml"/><Relationship Id="rId133" Type="http://schemas.openxmlformats.org/officeDocument/2006/relationships/slide" Target="slides/slide23.xml"/><Relationship Id="rId154" Type="http://schemas.openxmlformats.org/officeDocument/2006/relationships/slide" Target="slides/slide44.xml"/><Relationship Id="rId175" Type="http://schemas.openxmlformats.org/officeDocument/2006/relationships/slide" Target="slides/slide65.xml"/><Relationship Id="rId196" Type="http://schemas.openxmlformats.org/officeDocument/2006/relationships/tableStyles" Target="tableStyles.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Master" Target="slideMasters/slideMaster79.xml"/><Relationship Id="rId102" Type="http://schemas.openxmlformats.org/officeDocument/2006/relationships/slideMaster" Target="slideMasters/slideMaster102.xml"/><Relationship Id="rId123" Type="http://schemas.openxmlformats.org/officeDocument/2006/relationships/slide" Target="slides/slide13.xml"/><Relationship Id="rId144" Type="http://schemas.openxmlformats.org/officeDocument/2006/relationships/slide" Target="slides/slide34.xml"/><Relationship Id="rId90" Type="http://schemas.openxmlformats.org/officeDocument/2006/relationships/slideMaster" Target="slideMasters/slideMaster90.xml"/><Relationship Id="rId165" Type="http://schemas.openxmlformats.org/officeDocument/2006/relationships/slide" Target="slides/slide55.xml"/><Relationship Id="rId186" Type="http://schemas.openxmlformats.org/officeDocument/2006/relationships/slide" Target="slides/slide76.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Master" Target="slideMasters/slideMaster69.xml"/><Relationship Id="rId113" Type="http://schemas.openxmlformats.org/officeDocument/2006/relationships/slide" Target="slides/slide3.xml"/><Relationship Id="rId134" Type="http://schemas.openxmlformats.org/officeDocument/2006/relationships/slide" Target="slides/slide24.xml"/><Relationship Id="rId80" Type="http://schemas.openxmlformats.org/officeDocument/2006/relationships/slideMaster" Target="slideMasters/slideMaster80.xml"/><Relationship Id="rId155" Type="http://schemas.openxmlformats.org/officeDocument/2006/relationships/slide" Target="slides/slide45.xml"/><Relationship Id="rId176" Type="http://schemas.openxmlformats.org/officeDocument/2006/relationships/slide" Target="slides/slide6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Master" Target="slideMasters/slideMaster103.xml"/><Relationship Id="rId124" Type="http://schemas.openxmlformats.org/officeDocument/2006/relationships/slide" Target="slides/slide14.xml"/><Relationship Id="rId70" Type="http://schemas.openxmlformats.org/officeDocument/2006/relationships/slideMaster" Target="slideMasters/slideMaster70.xml"/><Relationship Id="rId91" Type="http://schemas.openxmlformats.org/officeDocument/2006/relationships/slideMaster" Target="slideMasters/slideMaster91.xml"/><Relationship Id="rId145" Type="http://schemas.openxmlformats.org/officeDocument/2006/relationships/slide" Target="slides/slide35.xml"/><Relationship Id="rId166" Type="http://schemas.openxmlformats.org/officeDocument/2006/relationships/slide" Target="slides/slide56.xml"/><Relationship Id="rId187" Type="http://schemas.openxmlformats.org/officeDocument/2006/relationships/slide" Target="slides/slide77.xml"/><Relationship Id="rId1" Type="http://schemas.openxmlformats.org/officeDocument/2006/relationships/slideMaster" Target="slideMasters/slideMaster1.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4.xml"/><Relationship Id="rId60" Type="http://schemas.openxmlformats.org/officeDocument/2006/relationships/slideMaster" Target="slideMasters/slideMaster60.xml"/><Relationship Id="rId81" Type="http://schemas.openxmlformats.org/officeDocument/2006/relationships/slideMaster" Target="slideMasters/slideMaster81.xml"/><Relationship Id="rId135" Type="http://schemas.openxmlformats.org/officeDocument/2006/relationships/slide" Target="slides/slide25.xml"/><Relationship Id="rId156" Type="http://schemas.openxmlformats.org/officeDocument/2006/relationships/slide" Target="slides/slide46.xml"/><Relationship Id="rId177" Type="http://schemas.openxmlformats.org/officeDocument/2006/relationships/slide" Target="slides/slide67.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2850" name="Rectangle 2"/>
          <p:cNvSpPr>
            <a:spLocks noGrp="1" noChangeArrowheads="1"/>
          </p:cNvSpPr>
          <p:nvPr>
            <p:ph type="hdr" sz="quarter"/>
          </p:nvPr>
        </p:nvSpPr>
        <p:spPr bwMode="auto">
          <a:xfrm>
            <a:off x="0" y="0"/>
            <a:ext cx="5249863"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l" defTabSz="1528763" eaLnBrk="0" hangingPunct="0">
              <a:defRPr sz="2000">
                <a:latin typeface="Times New Roman" charset="0"/>
                <a:ea typeface="+mn-ea"/>
                <a:cs typeface="+mn-cs"/>
              </a:defRPr>
            </a:lvl1pPr>
          </a:lstStyle>
          <a:p>
            <a:pPr>
              <a:defRPr/>
            </a:pPr>
            <a:endParaRPr lang="en-US" dirty="0"/>
          </a:p>
        </p:txBody>
      </p:sp>
      <p:sp>
        <p:nvSpPr>
          <p:cNvPr id="462851" name="Rectangle 3"/>
          <p:cNvSpPr>
            <a:spLocks noGrp="1" noChangeArrowheads="1"/>
          </p:cNvSpPr>
          <p:nvPr>
            <p:ph type="dt" sz="quarter" idx="1"/>
          </p:nvPr>
        </p:nvSpPr>
        <p:spPr bwMode="auto">
          <a:xfrm>
            <a:off x="6862763" y="0"/>
            <a:ext cx="5248275"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r" defTabSz="1528763" eaLnBrk="0" hangingPunct="0">
              <a:defRPr sz="2000">
                <a:latin typeface="Times New Roman" charset="0"/>
                <a:ea typeface="+mn-ea"/>
                <a:cs typeface="+mn-cs"/>
              </a:defRPr>
            </a:lvl1pPr>
          </a:lstStyle>
          <a:p>
            <a:pPr>
              <a:defRPr/>
            </a:pPr>
            <a:endParaRPr lang="en-US" dirty="0"/>
          </a:p>
        </p:txBody>
      </p:sp>
      <p:sp>
        <p:nvSpPr>
          <p:cNvPr id="462852" name="Rectangle 4"/>
          <p:cNvSpPr>
            <a:spLocks noGrp="1" noChangeArrowheads="1"/>
          </p:cNvSpPr>
          <p:nvPr>
            <p:ph type="ftr" sz="quarter" idx="2"/>
          </p:nvPr>
        </p:nvSpPr>
        <p:spPr bwMode="auto">
          <a:xfrm>
            <a:off x="0" y="18019713"/>
            <a:ext cx="5249863" cy="949325"/>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l" defTabSz="1528763" eaLnBrk="0" hangingPunct="0">
              <a:defRPr sz="2000">
                <a:latin typeface="Times New Roman" charset="0"/>
                <a:ea typeface="+mn-ea"/>
                <a:cs typeface="+mn-cs"/>
              </a:defRPr>
            </a:lvl1pPr>
          </a:lstStyle>
          <a:p>
            <a:pPr>
              <a:defRPr/>
            </a:pPr>
            <a:endParaRPr lang="en-US" dirty="0"/>
          </a:p>
        </p:txBody>
      </p:sp>
      <p:sp>
        <p:nvSpPr>
          <p:cNvPr id="462853" name="Rectangle 5"/>
          <p:cNvSpPr>
            <a:spLocks noGrp="1" noChangeArrowheads="1"/>
          </p:cNvSpPr>
          <p:nvPr>
            <p:ph type="sldNum" sz="quarter" idx="3"/>
          </p:nvPr>
        </p:nvSpPr>
        <p:spPr bwMode="auto">
          <a:xfrm>
            <a:off x="6862763" y="18019713"/>
            <a:ext cx="5248275" cy="949325"/>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r" defTabSz="1528763" eaLnBrk="0" hangingPunct="0">
              <a:defRPr sz="2000">
                <a:latin typeface="Times New Roman" pitchFamily="-108" charset="0"/>
              </a:defRPr>
            </a:lvl1pPr>
          </a:lstStyle>
          <a:p>
            <a:fld id="{816E00CA-CE0A-6C45-A5F7-9471B78397B8}" type="slidenum">
              <a:rPr lang="en-US"/>
              <a:pPr/>
              <a:t>‹#›</a:t>
            </a:fld>
            <a:endParaRPr lang="en-US" dirty="0"/>
          </a:p>
        </p:txBody>
      </p:sp>
    </p:spTree>
    <p:extLst>
      <p:ext uri="{BB962C8B-B14F-4D97-AF65-F5344CB8AC3E}">
        <p14:creationId xmlns:p14="http://schemas.microsoft.com/office/powerpoint/2010/main" val="1748576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1634" name="Rectangle 2"/>
          <p:cNvSpPr>
            <a:spLocks noGrp="1" noChangeArrowheads="1"/>
          </p:cNvSpPr>
          <p:nvPr>
            <p:ph type="hdr" sz="quarter"/>
          </p:nvPr>
        </p:nvSpPr>
        <p:spPr bwMode="auto">
          <a:xfrm>
            <a:off x="0" y="0"/>
            <a:ext cx="5249863"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l" defTabSz="1528763" eaLnBrk="0" hangingPunct="0">
              <a:defRPr sz="2000">
                <a:latin typeface="Arial" charset="0"/>
                <a:ea typeface="+mn-ea"/>
                <a:cs typeface="+mn-cs"/>
              </a:defRPr>
            </a:lvl1pPr>
          </a:lstStyle>
          <a:p>
            <a:pPr>
              <a:defRPr/>
            </a:pPr>
            <a:endParaRPr lang="en-US" dirty="0"/>
          </a:p>
        </p:txBody>
      </p:sp>
      <p:sp>
        <p:nvSpPr>
          <p:cNvPr id="581635" name="Rectangle 3"/>
          <p:cNvSpPr>
            <a:spLocks noGrp="1" noChangeArrowheads="1"/>
          </p:cNvSpPr>
          <p:nvPr>
            <p:ph type="dt" idx="1"/>
          </p:nvPr>
        </p:nvSpPr>
        <p:spPr bwMode="auto">
          <a:xfrm>
            <a:off x="6865938" y="0"/>
            <a:ext cx="5249862"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r" defTabSz="1528763" eaLnBrk="0" hangingPunct="0">
              <a:defRPr sz="2000">
                <a:latin typeface="Arial" charset="0"/>
                <a:ea typeface="+mn-ea"/>
                <a:cs typeface="+mn-cs"/>
              </a:defRPr>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1314450" y="1423988"/>
            <a:ext cx="9486900" cy="7115175"/>
          </a:xfrm>
          <a:prstGeom prst="rect">
            <a:avLst/>
          </a:prstGeom>
          <a:noFill/>
          <a:ln w="9525">
            <a:solidFill>
              <a:srgbClr val="000000"/>
            </a:solidFill>
            <a:miter lim="800000"/>
            <a:headEnd/>
            <a:tailEnd/>
          </a:ln>
        </p:spPr>
      </p:sp>
      <p:sp>
        <p:nvSpPr>
          <p:cNvPr id="581637" name="Rectangle 5"/>
          <p:cNvSpPr>
            <a:spLocks noGrp="1" noChangeArrowheads="1"/>
          </p:cNvSpPr>
          <p:nvPr>
            <p:ph type="body" sz="quarter" idx="3"/>
          </p:nvPr>
        </p:nvSpPr>
        <p:spPr bwMode="auto">
          <a:xfrm>
            <a:off x="1614488" y="9013825"/>
            <a:ext cx="8886825" cy="853598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1638" name="Rectangle 6"/>
          <p:cNvSpPr>
            <a:spLocks noGrp="1" noChangeArrowheads="1"/>
          </p:cNvSpPr>
          <p:nvPr>
            <p:ph type="ftr" sz="quarter" idx="4"/>
          </p:nvPr>
        </p:nvSpPr>
        <p:spPr bwMode="auto">
          <a:xfrm>
            <a:off x="0" y="18026063"/>
            <a:ext cx="5249863" cy="947737"/>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l" defTabSz="1528763" eaLnBrk="0" hangingPunct="0">
              <a:defRPr sz="2000">
                <a:latin typeface="Arial" charset="0"/>
                <a:ea typeface="+mn-ea"/>
                <a:cs typeface="+mn-cs"/>
              </a:defRPr>
            </a:lvl1pPr>
          </a:lstStyle>
          <a:p>
            <a:pPr>
              <a:defRPr/>
            </a:pPr>
            <a:endParaRPr lang="en-US" dirty="0"/>
          </a:p>
        </p:txBody>
      </p:sp>
      <p:sp>
        <p:nvSpPr>
          <p:cNvPr id="581639" name="Rectangle 7"/>
          <p:cNvSpPr>
            <a:spLocks noGrp="1" noChangeArrowheads="1"/>
          </p:cNvSpPr>
          <p:nvPr>
            <p:ph type="sldNum" sz="quarter" idx="5"/>
          </p:nvPr>
        </p:nvSpPr>
        <p:spPr bwMode="auto">
          <a:xfrm>
            <a:off x="6865938" y="18026063"/>
            <a:ext cx="5249862" cy="947737"/>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r" defTabSz="1528763" eaLnBrk="0" hangingPunct="0">
              <a:defRPr sz="2000"/>
            </a:lvl1pPr>
          </a:lstStyle>
          <a:p>
            <a:fld id="{66783A0F-FDBC-B549-AD0B-44343E5AA3C8}" type="slidenum">
              <a:rPr lang="en-US"/>
              <a:pPr/>
              <a:t>‹#›</a:t>
            </a:fld>
            <a:endParaRPr lang="en-US" dirty="0"/>
          </a:p>
        </p:txBody>
      </p:sp>
    </p:spTree>
    <p:extLst>
      <p:ext uri="{BB962C8B-B14F-4D97-AF65-F5344CB8AC3E}">
        <p14:creationId xmlns:p14="http://schemas.microsoft.com/office/powerpoint/2010/main" val="14585660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pitchFamily="-108" charset="-128"/>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defTabSz="793750">
              <a:defRPr sz="2400">
                <a:solidFill>
                  <a:schemeClr val="tx1"/>
                </a:solidFill>
                <a:latin typeface="Arial" panose="020B0604020202020204" pitchFamily="34" charset="0"/>
                <a:cs typeface="Arial" panose="020B0604020202020204" pitchFamily="34" charset="0"/>
              </a:defRPr>
            </a:lvl1pPr>
            <a:lvl2pPr marL="742950" indent="-285750" defTabSz="793750">
              <a:defRPr sz="2400">
                <a:solidFill>
                  <a:schemeClr val="tx1"/>
                </a:solidFill>
                <a:latin typeface="Arial" panose="020B0604020202020204" pitchFamily="34" charset="0"/>
                <a:cs typeface="Arial" panose="020B0604020202020204" pitchFamily="34" charset="0"/>
              </a:defRPr>
            </a:lvl2pPr>
            <a:lvl3pPr marL="1143000" indent="-228600" defTabSz="793750">
              <a:defRPr sz="2400">
                <a:solidFill>
                  <a:schemeClr val="tx1"/>
                </a:solidFill>
                <a:latin typeface="Arial" panose="020B0604020202020204" pitchFamily="34" charset="0"/>
                <a:cs typeface="Arial" panose="020B0604020202020204" pitchFamily="34" charset="0"/>
              </a:defRPr>
            </a:lvl3pPr>
            <a:lvl4pPr marL="1600200" indent="-228600" defTabSz="793750">
              <a:defRPr sz="2400">
                <a:solidFill>
                  <a:schemeClr val="tx1"/>
                </a:solidFill>
                <a:latin typeface="Arial" panose="020B0604020202020204" pitchFamily="34" charset="0"/>
                <a:cs typeface="Arial" panose="020B0604020202020204" pitchFamily="34" charset="0"/>
              </a:defRPr>
            </a:lvl4pPr>
            <a:lvl5pPr marL="2057400" indent="-228600" defTabSz="793750">
              <a:defRPr sz="2400">
                <a:solidFill>
                  <a:schemeClr val="tx1"/>
                </a:solidFill>
                <a:latin typeface="Arial" panose="020B0604020202020204" pitchFamily="34" charset="0"/>
                <a:cs typeface="Arial" panose="020B0604020202020204" pitchFamily="34" charset="0"/>
              </a:defRPr>
            </a:lvl5pPr>
            <a:lvl6pPr marL="25146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E4B1C65-EC1F-4AF2-AFC3-54A60B2E8C19}" type="slidenum">
              <a:rPr lang="en-US" altLang="en-US" sz="1200">
                <a:solidFill>
                  <a:srgbClr val="000000"/>
                </a:solidFill>
                <a:latin typeface="Times" panose="02020603050405020304" pitchFamily="18" charset="0"/>
                <a:ea typeface="ＭＳ Ｐゴシック" panose="020B0600070205080204" pitchFamily="34" charset="-128"/>
              </a:rPr>
              <a:pPr/>
              <a:t>1</a:t>
            </a:fld>
            <a:endParaRPr lang="en-US" altLang="en-US" sz="1200">
              <a:solidFill>
                <a:srgbClr val="000000"/>
              </a:solidFill>
              <a:latin typeface="Times" panose="02020603050405020304" pitchFamily="18" charset="0"/>
              <a:ea typeface="ＭＳ Ｐゴシック" panose="020B0600070205080204" pitchFamily="34" charset="-128"/>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1309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AB69CB6-C486-974E-A0E2-948AFAA85A19}" type="slidenum">
              <a:rPr lang="en-US" sz="2300"/>
              <a:pPr algn="r" defTabSz="1776413" eaLnBrk="0" hangingPunct="0"/>
              <a:t>11</a:t>
            </a:fld>
            <a:endParaRPr lang="en-US" sz="2300" dirty="0"/>
          </a:p>
        </p:txBody>
      </p:sp>
      <p:sp>
        <p:nvSpPr>
          <p:cNvPr id="276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7654" name="Rectangle 3"/>
          <p:cNvSpPr>
            <a:spLocks noGrp="1" noChangeArrowheads="1"/>
          </p:cNvSpPr>
          <p:nvPr>
            <p:ph type="body" idx="1"/>
          </p:nvPr>
        </p:nvSpPr>
        <p:spPr>
          <a:xfrm>
            <a:off x="1616075" y="9012238"/>
            <a:ext cx="8883650" cy="8539162"/>
          </a:xfrm>
          <a:solidFill>
            <a:srgbClr val="FFFFFF"/>
          </a:solidFill>
          <a:ln>
            <a:solidFill>
              <a:srgbClr val="000000"/>
            </a:solidFill>
          </a:ln>
        </p:spPr>
        <p:txBody>
          <a:bodyPr lIns="177650" tIns="88825" rIns="177650" bIns="88825"/>
          <a:lstStyle/>
          <a:p>
            <a:endParaRPr lang="en-US" dirty="0">
              <a:latin typeface="Times New Roman" pitchFamily="-108" charset="0"/>
            </a:endParaRPr>
          </a:p>
        </p:txBody>
      </p:sp>
    </p:spTree>
    <p:extLst>
      <p:ext uri="{BB962C8B-B14F-4D97-AF65-F5344CB8AC3E}">
        <p14:creationId xmlns:p14="http://schemas.microsoft.com/office/powerpoint/2010/main" val="461925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AB69CB6-C486-974E-A0E2-948AFAA85A19}" type="slidenum">
              <a:rPr lang="en-US" sz="2300"/>
              <a:pPr algn="r" defTabSz="1776413" eaLnBrk="0" hangingPunct="0"/>
              <a:t>12</a:t>
            </a:fld>
            <a:endParaRPr lang="en-US" sz="2300" dirty="0"/>
          </a:p>
        </p:txBody>
      </p:sp>
      <p:sp>
        <p:nvSpPr>
          <p:cNvPr id="276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7654" name="Rectangle 3"/>
          <p:cNvSpPr>
            <a:spLocks noGrp="1" noChangeArrowheads="1"/>
          </p:cNvSpPr>
          <p:nvPr>
            <p:ph type="body" idx="1"/>
          </p:nvPr>
        </p:nvSpPr>
        <p:spPr>
          <a:xfrm>
            <a:off x="1616075" y="9012238"/>
            <a:ext cx="8883650" cy="8539162"/>
          </a:xfrm>
          <a:solidFill>
            <a:srgbClr val="FFFFFF"/>
          </a:solidFill>
          <a:ln>
            <a:solidFill>
              <a:srgbClr val="000000"/>
            </a:solidFill>
          </a:ln>
        </p:spPr>
        <p:txBody>
          <a:bodyPr lIns="177650" tIns="88825" rIns="177650" bIns="88825"/>
          <a:lstStyle/>
          <a:p>
            <a:endParaRPr lang="en-US" dirty="0">
              <a:latin typeface="Times New Roman" pitchFamily="-108" charset="0"/>
            </a:endParaRPr>
          </a:p>
        </p:txBody>
      </p:sp>
    </p:spTree>
    <p:extLst>
      <p:ext uri="{BB962C8B-B14F-4D97-AF65-F5344CB8AC3E}">
        <p14:creationId xmlns:p14="http://schemas.microsoft.com/office/powerpoint/2010/main" val="3992558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DDC8675-3020-E440-9044-ECB5412C5972}" type="slidenum">
              <a:rPr lang="en-US" sz="2300"/>
              <a:pPr algn="r" defTabSz="1776413" eaLnBrk="0" hangingPunct="0"/>
              <a:t>15</a:t>
            </a:fld>
            <a:endParaRPr lang="en-US" sz="2300" dirty="0"/>
          </a:p>
        </p:txBody>
      </p:sp>
      <p:sp>
        <p:nvSpPr>
          <p:cNvPr id="3277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32774" name="Rectangle 3"/>
          <p:cNvSpPr>
            <a:spLocks noGrp="1" noChangeArrowheads="1"/>
          </p:cNvSpPr>
          <p:nvPr>
            <p:ph type="body" idx="1"/>
          </p:nvPr>
        </p:nvSpPr>
        <p:spPr>
          <a:xfrm>
            <a:off x="1616075" y="9012238"/>
            <a:ext cx="8883650" cy="8539162"/>
          </a:xfrm>
          <a:solidFill>
            <a:srgbClr val="FFFFFF"/>
          </a:solidFill>
          <a:ln>
            <a:solidFill>
              <a:srgbClr val="000000"/>
            </a:solidFill>
          </a:ln>
        </p:spPr>
        <p:txBody>
          <a:bodyPr lIns="177650" tIns="88825" rIns="177650" bIns="88825"/>
          <a:lstStyle/>
          <a:p>
            <a:endParaRPr lang="en-US" dirty="0">
              <a:latin typeface="Times New Roman" pitchFamily="-108" charset="0"/>
            </a:endParaRPr>
          </a:p>
        </p:txBody>
      </p:sp>
    </p:spTree>
    <p:extLst>
      <p:ext uri="{BB962C8B-B14F-4D97-AF65-F5344CB8AC3E}">
        <p14:creationId xmlns:p14="http://schemas.microsoft.com/office/powerpoint/2010/main" val="2857673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23AF49C6-634F-9C45-A725-1514708F0851}" type="slidenum">
              <a:rPr lang="en-US" sz="2300"/>
              <a:pPr algn="r" defTabSz="1776413" eaLnBrk="0" hangingPunct="0"/>
              <a:t>16</a:t>
            </a:fld>
            <a:endParaRPr lang="en-US" sz="2300" dirty="0"/>
          </a:p>
        </p:txBody>
      </p:sp>
      <p:sp>
        <p:nvSpPr>
          <p:cNvPr id="3481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34822" name="Rectangle 3"/>
          <p:cNvSpPr>
            <a:spLocks noGrp="1" noChangeArrowheads="1"/>
          </p:cNvSpPr>
          <p:nvPr>
            <p:ph type="body" idx="1"/>
          </p:nvPr>
        </p:nvSpPr>
        <p:spPr>
          <a:xfrm>
            <a:off x="1616075" y="9012238"/>
            <a:ext cx="8883650" cy="8539162"/>
          </a:xfrm>
          <a:solidFill>
            <a:srgbClr val="FFFFFF"/>
          </a:solidFill>
          <a:ln>
            <a:solidFill>
              <a:srgbClr val="000000"/>
            </a:solidFill>
          </a:ln>
        </p:spPr>
        <p:txBody>
          <a:bodyPr lIns="177650" tIns="88825" rIns="177650" bIns="88825"/>
          <a:lstStyle/>
          <a:p>
            <a:endParaRPr lang="en-US" dirty="0">
              <a:latin typeface="Times New Roman" pitchFamily="-108" charset="0"/>
            </a:endParaRPr>
          </a:p>
        </p:txBody>
      </p:sp>
    </p:spTree>
    <p:extLst>
      <p:ext uri="{BB962C8B-B14F-4D97-AF65-F5344CB8AC3E}">
        <p14:creationId xmlns:p14="http://schemas.microsoft.com/office/powerpoint/2010/main" val="3328190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23AF49C6-634F-9C45-A725-1514708F0851}" type="slidenum">
              <a:rPr lang="en-US" sz="2300"/>
              <a:pPr algn="r" defTabSz="1776413" eaLnBrk="0" hangingPunct="0"/>
              <a:t>18</a:t>
            </a:fld>
            <a:endParaRPr lang="en-US" sz="2300" dirty="0"/>
          </a:p>
        </p:txBody>
      </p:sp>
      <p:sp>
        <p:nvSpPr>
          <p:cNvPr id="3481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34822" name="Rectangle 3"/>
          <p:cNvSpPr>
            <a:spLocks noGrp="1" noChangeArrowheads="1"/>
          </p:cNvSpPr>
          <p:nvPr>
            <p:ph type="body" idx="1"/>
          </p:nvPr>
        </p:nvSpPr>
        <p:spPr>
          <a:xfrm>
            <a:off x="1616075" y="9012238"/>
            <a:ext cx="8883650" cy="8539162"/>
          </a:xfrm>
          <a:solidFill>
            <a:srgbClr val="FFFFFF"/>
          </a:solidFill>
          <a:ln>
            <a:solidFill>
              <a:srgbClr val="000000"/>
            </a:solidFill>
          </a:ln>
        </p:spPr>
        <p:txBody>
          <a:bodyPr lIns="177650" tIns="88825" rIns="177650" bIns="88825"/>
          <a:lstStyle/>
          <a:p>
            <a:endParaRPr lang="en-US" dirty="0">
              <a:latin typeface="Times New Roman" pitchFamily="-108" charset="0"/>
            </a:endParaRPr>
          </a:p>
        </p:txBody>
      </p:sp>
    </p:spTree>
    <p:extLst>
      <p:ext uri="{BB962C8B-B14F-4D97-AF65-F5344CB8AC3E}">
        <p14:creationId xmlns:p14="http://schemas.microsoft.com/office/powerpoint/2010/main" val="1518586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08CE2F19-6EAB-7542-B0AB-8B73DA607A7D}" type="slidenum">
              <a:rPr lang="en-US" sz="2300"/>
              <a:pPr algn="r" defTabSz="1776413" eaLnBrk="0" hangingPunct="0"/>
              <a:t>19</a:t>
            </a:fld>
            <a:endParaRPr lang="en-US" sz="2300" dirty="0"/>
          </a:p>
        </p:txBody>
      </p:sp>
      <p:sp>
        <p:nvSpPr>
          <p:cNvPr id="4096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40966" name="Rectangle 3"/>
          <p:cNvSpPr>
            <a:spLocks noGrp="1" noChangeArrowheads="1"/>
          </p:cNvSpPr>
          <p:nvPr>
            <p:ph type="body" idx="1"/>
          </p:nvPr>
        </p:nvSpPr>
        <p:spPr>
          <a:xfrm>
            <a:off x="1616075" y="9012238"/>
            <a:ext cx="8883650" cy="8539162"/>
          </a:xfrm>
          <a:solidFill>
            <a:srgbClr val="FFFFFF"/>
          </a:solidFill>
          <a:ln>
            <a:solidFill>
              <a:srgbClr val="000000"/>
            </a:solidFill>
          </a:ln>
        </p:spPr>
        <p:txBody>
          <a:bodyPr lIns="177650" tIns="88825" rIns="177650" bIns="88825"/>
          <a:lstStyle/>
          <a:p>
            <a:endParaRPr lang="en-US" dirty="0">
              <a:latin typeface="Times New Roman" pitchFamily="-108" charset="0"/>
            </a:endParaRPr>
          </a:p>
        </p:txBody>
      </p:sp>
    </p:spTree>
    <p:extLst>
      <p:ext uri="{BB962C8B-B14F-4D97-AF65-F5344CB8AC3E}">
        <p14:creationId xmlns:p14="http://schemas.microsoft.com/office/powerpoint/2010/main" val="775519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5.3-2</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Some caloric accounting (part 2: activities)</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41AB3E7-A314-8B44-A6FB-4F0DEF51DBDA}" type="slidenum">
              <a:rPr lang="en-US" sz="2300"/>
              <a:pPr algn="r" defTabSz="1776413" eaLnBrk="0" hangingPunct="0"/>
              <a:t>2</a:t>
            </a:fld>
            <a:endParaRPr lang="en-US" sz="2300" dirty="0"/>
          </a:p>
        </p:txBody>
      </p:sp>
      <p:sp>
        <p:nvSpPr>
          <p:cNvPr id="2150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3971104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4CC58D02-39CA-CF4A-B78B-E057D5D00F4D}" type="slidenum">
              <a:rPr lang="en-US" sz="2300"/>
              <a:pPr algn="r" defTabSz="1776413" eaLnBrk="0" hangingPunct="0"/>
              <a:t>23</a:t>
            </a:fld>
            <a:endParaRPr lang="en-US" sz="2300" dirty="0"/>
          </a:p>
        </p:txBody>
      </p:sp>
      <p:sp>
        <p:nvSpPr>
          <p:cNvPr id="4813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48133" name="Rectangle 5"/>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022434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4CC58D02-39CA-CF4A-B78B-E057D5D00F4D}" type="slidenum">
              <a:rPr lang="en-US" sz="2300"/>
              <a:pPr algn="r" defTabSz="1776413" eaLnBrk="0" hangingPunct="0"/>
              <a:t>24</a:t>
            </a:fld>
            <a:endParaRPr lang="en-US" sz="2300" dirty="0"/>
          </a:p>
        </p:txBody>
      </p:sp>
      <p:sp>
        <p:nvSpPr>
          <p:cNvPr id="4813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48133" name="Rectangle 5"/>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255855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85AC8E1A-CB25-8049-B04A-D0A6081A66BF}" type="slidenum">
              <a:rPr lang="en-US" sz="2300"/>
              <a:pPr algn="r" defTabSz="1776413" eaLnBrk="0" hangingPunct="0"/>
              <a:t>25</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2"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223215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5.4</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ATP power</a:t>
            </a:r>
          </a:p>
          <a:p>
            <a:endParaRPr lang="en-US" sz="1200" b="0" i="0" u="none" strike="noStrike" kern="1200" dirty="0" smtClean="0">
              <a:solidFill>
                <a:schemeClr val="tx1"/>
              </a:solidFill>
              <a:effectLst/>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D72270ED-C5B7-F845-8714-FD3BD091D1F6}" type="slidenum">
              <a:rPr lang="en-US" sz="2300"/>
              <a:pPr algn="r" defTabSz="1776413" eaLnBrk="0" hangingPunct="0"/>
              <a:t>27</a:t>
            </a:fld>
            <a:endParaRPr lang="en-US" sz="2300" dirty="0"/>
          </a:p>
        </p:txBody>
      </p:sp>
      <p:sp>
        <p:nvSpPr>
          <p:cNvPr id="5427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4278"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849322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5.5</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How ATP drives cellular work</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DC6F3DDD-5F0A-2548-AFC9-8B2276337BBD}" type="slidenum">
              <a:rPr lang="en-US" sz="2300"/>
              <a:pPr algn="r" defTabSz="1776413" eaLnBrk="0" hangingPunct="0"/>
              <a:t>30</a:t>
            </a:fld>
            <a:endParaRPr lang="en-US" sz="2300" dirty="0"/>
          </a:p>
        </p:txBody>
      </p:sp>
      <p:sp>
        <p:nvSpPr>
          <p:cNvPr id="6451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64520" name="Rectangle 8"/>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236697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5.6</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The ATP cycle</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8523A6C-C181-0B4D-B1CC-5E2CAA757B49}" type="slidenum">
              <a:rPr lang="en-US" sz="2300"/>
              <a:pPr algn="r" defTabSz="1776413" eaLnBrk="0" hangingPunct="0"/>
              <a:t>32</a:t>
            </a:fld>
            <a:endParaRPr lang="en-US" sz="2300" dirty="0"/>
          </a:p>
        </p:txBody>
      </p:sp>
      <p:sp>
        <p:nvSpPr>
          <p:cNvPr id="6861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68612" name="Rectangle 3"/>
          <p:cNvSpPr>
            <a:spLocks noGrp="1" noChangeArrowheads="1"/>
          </p:cNvSpPr>
          <p:nvPr>
            <p:ph type="body" idx="1"/>
          </p:nvPr>
        </p:nvSpPr>
        <p:spPr bwMode="auto">
          <a:xfrm>
            <a:off x="1616075" y="89995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eaLnBrk="1" hangingPunct="1">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1938447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C2D2C086-E09A-5141-8495-A7D92459F472}" type="slidenum">
              <a:rPr lang="en-US" sz="2300"/>
              <a:pPr algn="r" defTabSz="1776413" eaLnBrk="0" hangingPunct="0"/>
              <a:t>33</a:t>
            </a:fld>
            <a:endParaRPr lang="en-US" sz="2300" dirty="0"/>
          </a:p>
        </p:txBody>
      </p:sp>
      <p:sp>
        <p:nvSpPr>
          <p:cNvPr id="7065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70662" name="Rectangle 3"/>
          <p:cNvSpPr>
            <a:spLocks noGrp="1" noChangeArrowheads="1"/>
          </p:cNvSpPr>
          <p:nvPr>
            <p:ph type="body" idx="1"/>
          </p:nvPr>
        </p:nvSpPr>
        <p:spPr>
          <a:xfrm>
            <a:off x="1616075" y="8999538"/>
            <a:ext cx="8883650" cy="8539162"/>
          </a:xfrm>
          <a:solidFill>
            <a:srgbClr val="FFFFFF"/>
          </a:solidFill>
          <a:ln>
            <a:solidFill>
              <a:srgbClr val="000000"/>
            </a:solidFill>
          </a:ln>
        </p:spPr>
        <p:txBody>
          <a:bodyPr lIns="177650" tIns="88825" rIns="177650" bIns="88825"/>
          <a:lstStyle/>
          <a:p>
            <a:pPr eaLnBrk="1" hangingPunct="1">
              <a:spcBef>
                <a:spcPct val="0"/>
              </a:spcBef>
            </a:pPr>
            <a:endParaRPr lang="en-US" dirty="0">
              <a:latin typeface="Times New Roman" pitchFamily="-108" charset="0"/>
            </a:endParaRPr>
          </a:p>
        </p:txBody>
      </p:sp>
    </p:spTree>
    <p:extLst>
      <p:ext uri="{BB962C8B-B14F-4D97-AF65-F5344CB8AC3E}">
        <p14:creationId xmlns:p14="http://schemas.microsoft.com/office/powerpoint/2010/main" val="43162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5.0-2</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Nanotechnology: cellular structures</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5.7</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Enzymes and activation energy</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783A0F-FDBC-B549-AD0B-44343E5AA3C8}" type="slidenum">
              <a:rPr lang="en-US" smtClean="0"/>
              <a:pPr/>
              <a:t>35</a:t>
            </a:fld>
            <a:endParaRPr lang="en-US" dirty="0"/>
          </a:p>
        </p:txBody>
      </p:sp>
    </p:spTree>
    <p:extLst>
      <p:ext uri="{BB962C8B-B14F-4D97-AF65-F5344CB8AC3E}">
        <p14:creationId xmlns:p14="http://schemas.microsoft.com/office/powerpoint/2010/main" val="617386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26DA40D-F0C3-3641-B840-F97CFE0A87CC}" type="slidenum">
              <a:rPr lang="en-US" sz="2300"/>
              <a:pPr algn="r" defTabSz="1776413" eaLnBrk="0" hangingPunct="0"/>
              <a:t>37</a:t>
            </a:fld>
            <a:endParaRPr lang="en-US" sz="2300" dirty="0"/>
          </a:p>
        </p:txBody>
      </p:sp>
      <p:sp>
        <p:nvSpPr>
          <p:cNvPr id="788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78858" name="Rectangle 3"/>
          <p:cNvSpPr>
            <a:spLocks noGrp="1" noChangeArrowheads="1"/>
          </p:cNvSpPr>
          <p:nvPr>
            <p:ph type="body" idx="1"/>
          </p:nvPr>
        </p:nvSpPr>
        <p:spPr>
          <a:xfrm>
            <a:off x="1616075" y="8999538"/>
            <a:ext cx="8883650" cy="8539162"/>
          </a:xfrm>
          <a:solidFill>
            <a:srgbClr val="FFFFFF"/>
          </a:solidFill>
          <a:ln>
            <a:solidFill>
              <a:srgbClr val="000000"/>
            </a:solidFill>
          </a:ln>
        </p:spPr>
        <p:txBody>
          <a:bodyPr lIns="177650" tIns="88825" rIns="177650" bIns="88825"/>
          <a:lstStyle/>
          <a:p>
            <a:pPr eaLnBrk="1" hangingPunct="1">
              <a:spcBef>
                <a:spcPct val="0"/>
              </a:spcBef>
            </a:pPr>
            <a:endParaRPr lang="en-US" dirty="0">
              <a:latin typeface="Times New Roman" pitchFamily="-108" charset="0"/>
            </a:endParaRPr>
          </a:p>
        </p:txBody>
      </p:sp>
    </p:spTree>
    <p:extLst>
      <p:ext uri="{BB962C8B-B14F-4D97-AF65-F5344CB8AC3E}">
        <p14:creationId xmlns:p14="http://schemas.microsoft.com/office/powerpoint/2010/main" val="2162513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26DA40D-F0C3-3641-B840-F97CFE0A87CC}" type="slidenum">
              <a:rPr lang="en-US" sz="2300"/>
              <a:pPr algn="r" defTabSz="1776413" eaLnBrk="0" hangingPunct="0"/>
              <a:t>38</a:t>
            </a:fld>
            <a:endParaRPr lang="en-US" sz="2300" dirty="0"/>
          </a:p>
        </p:txBody>
      </p:sp>
      <p:sp>
        <p:nvSpPr>
          <p:cNvPr id="788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78858" name="Rectangle 3"/>
          <p:cNvSpPr>
            <a:spLocks noGrp="1" noChangeArrowheads="1"/>
          </p:cNvSpPr>
          <p:nvPr>
            <p:ph type="body" idx="1"/>
          </p:nvPr>
        </p:nvSpPr>
        <p:spPr>
          <a:xfrm>
            <a:off x="1616075" y="8999538"/>
            <a:ext cx="8883650" cy="8539162"/>
          </a:xfrm>
          <a:solidFill>
            <a:srgbClr val="FFFFFF"/>
          </a:solidFill>
          <a:ln>
            <a:solidFill>
              <a:srgbClr val="000000"/>
            </a:solidFill>
          </a:ln>
        </p:spPr>
        <p:txBody>
          <a:bodyPr lIns="177650" tIns="88825" rIns="177650" bIns="88825"/>
          <a:lstStyle/>
          <a:p>
            <a:pPr eaLnBrk="1" hangingPunct="1">
              <a:spcBef>
                <a:spcPct val="0"/>
              </a:spcBef>
            </a:pPr>
            <a:endParaRPr lang="en-US" dirty="0">
              <a:latin typeface="Times New Roman" pitchFamily="-108" charset="0"/>
            </a:endParaRPr>
          </a:p>
        </p:txBody>
      </p:sp>
    </p:spTree>
    <p:extLst>
      <p:ext uri="{BB962C8B-B14F-4D97-AF65-F5344CB8AC3E}">
        <p14:creationId xmlns:p14="http://schemas.microsoft.com/office/powerpoint/2010/main" val="3519487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5EFA975-326E-D346-BA80-FD33D6067375}" type="slidenum">
              <a:rPr lang="en-US" sz="2300"/>
              <a:pPr algn="r" defTabSz="1776413" eaLnBrk="0" hangingPunct="0"/>
              <a:t>40</a:t>
            </a:fld>
            <a:endParaRPr lang="en-US" sz="2300" dirty="0"/>
          </a:p>
        </p:txBody>
      </p:sp>
      <p:sp>
        <p:nvSpPr>
          <p:cNvPr id="890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89096" name="Rectangle 3"/>
          <p:cNvSpPr>
            <a:spLocks noGrp="1" noChangeArrowheads="1"/>
          </p:cNvSpPr>
          <p:nvPr>
            <p:ph type="body" idx="1"/>
          </p:nvPr>
        </p:nvSpPr>
        <p:spPr>
          <a:xfrm>
            <a:off x="1616075" y="8999538"/>
            <a:ext cx="8883650" cy="8539162"/>
          </a:xfrm>
          <a:solidFill>
            <a:srgbClr val="FFFFFF"/>
          </a:solidFill>
          <a:ln>
            <a:solidFill>
              <a:srgbClr val="000000"/>
            </a:solidFill>
          </a:ln>
        </p:spPr>
        <p:txBody>
          <a:bodyPr lIns="177650" tIns="88825" rIns="177650" bIns="88825"/>
          <a:lstStyle/>
          <a:p>
            <a:pPr eaLnBrk="1" hangingPunct="1">
              <a:spcBef>
                <a:spcPct val="0"/>
              </a:spcBef>
            </a:pPr>
            <a:endParaRPr lang="en-US" dirty="0">
              <a:latin typeface="Times New Roman" pitchFamily="-108" charset="0"/>
            </a:endParaRPr>
          </a:p>
        </p:txBody>
      </p:sp>
    </p:spTree>
    <p:extLst>
      <p:ext uri="{BB962C8B-B14F-4D97-AF65-F5344CB8AC3E}">
        <p14:creationId xmlns:p14="http://schemas.microsoft.com/office/powerpoint/2010/main" val="31231832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5EFA975-326E-D346-BA80-FD33D6067375}" type="slidenum">
              <a:rPr lang="en-US" sz="2300"/>
              <a:pPr algn="r" defTabSz="1776413" eaLnBrk="0" hangingPunct="0"/>
              <a:t>41</a:t>
            </a:fld>
            <a:endParaRPr lang="en-US" sz="2300" dirty="0"/>
          </a:p>
        </p:txBody>
      </p:sp>
      <p:sp>
        <p:nvSpPr>
          <p:cNvPr id="890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89096" name="Rectangle 3"/>
          <p:cNvSpPr>
            <a:spLocks noGrp="1" noChangeArrowheads="1"/>
          </p:cNvSpPr>
          <p:nvPr>
            <p:ph type="body" idx="1"/>
          </p:nvPr>
        </p:nvSpPr>
        <p:spPr>
          <a:xfrm>
            <a:off x="1616075" y="8999538"/>
            <a:ext cx="8883650" cy="8539162"/>
          </a:xfrm>
          <a:solidFill>
            <a:srgbClr val="FFFFFF"/>
          </a:solidFill>
          <a:ln>
            <a:solidFill>
              <a:srgbClr val="000000"/>
            </a:solidFill>
          </a:ln>
        </p:spPr>
        <p:txBody>
          <a:bodyPr lIns="177650" tIns="88825" rIns="177650" bIns="88825"/>
          <a:lstStyle/>
          <a:p>
            <a:pPr eaLnBrk="1" hangingPunct="1">
              <a:spcBef>
                <a:spcPct val="0"/>
              </a:spcBef>
            </a:pPr>
            <a:endParaRPr lang="en-US" dirty="0">
              <a:latin typeface="Times New Roman" pitchFamily="-108" charset="0"/>
            </a:endParaRPr>
          </a:p>
        </p:txBody>
      </p:sp>
    </p:spTree>
    <p:extLst>
      <p:ext uri="{BB962C8B-B14F-4D97-AF65-F5344CB8AC3E}">
        <p14:creationId xmlns:p14="http://schemas.microsoft.com/office/powerpoint/2010/main" val="2582531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5.9-s4</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How an enzyme works (step 4)</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765D5B3-2028-994B-848E-F29B43A3DCAB}" type="slidenum">
              <a:rPr lang="en-US" sz="2300"/>
              <a:pPr algn="r" defTabSz="1776413" eaLnBrk="0" hangingPunct="0"/>
              <a:t>43</a:t>
            </a:fld>
            <a:endParaRPr lang="en-US" sz="2300" dirty="0"/>
          </a:p>
        </p:txBody>
      </p:sp>
      <p:sp>
        <p:nvSpPr>
          <p:cNvPr id="1013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1386" name="Rectangle 3"/>
          <p:cNvSpPr>
            <a:spLocks noGrp="1" noChangeArrowheads="1"/>
          </p:cNvSpPr>
          <p:nvPr>
            <p:ph type="body" idx="1"/>
          </p:nvPr>
        </p:nvSpPr>
        <p:spPr>
          <a:xfrm>
            <a:off x="1616075" y="8999538"/>
            <a:ext cx="8883650" cy="8539162"/>
          </a:xfrm>
          <a:solidFill>
            <a:srgbClr val="FFFFFF"/>
          </a:solidFill>
          <a:ln>
            <a:solidFill>
              <a:srgbClr val="000000"/>
            </a:solidFill>
          </a:ln>
        </p:spPr>
        <p:txBody>
          <a:bodyPr lIns="177650" tIns="88825" rIns="177650" bIns="88825"/>
          <a:lstStyle/>
          <a:p>
            <a:pPr eaLnBrk="1" hangingPunct="1">
              <a:spcBef>
                <a:spcPct val="0"/>
              </a:spcBef>
            </a:pPr>
            <a:endParaRPr lang="en-US" dirty="0">
              <a:latin typeface="Times New Roman" pitchFamily="-108" charset="0"/>
            </a:endParaRPr>
          </a:p>
        </p:txBody>
      </p:sp>
    </p:spTree>
    <p:extLst>
      <p:ext uri="{BB962C8B-B14F-4D97-AF65-F5344CB8AC3E}">
        <p14:creationId xmlns:p14="http://schemas.microsoft.com/office/powerpoint/2010/main" val="3076060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765D5B3-2028-994B-848E-F29B43A3DCAB}" type="slidenum">
              <a:rPr lang="en-US" sz="2300"/>
              <a:pPr algn="r" defTabSz="1776413" eaLnBrk="0" hangingPunct="0"/>
              <a:t>44</a:t>
            </a:fld>
            <a:endParaRPr lang="en-US" sz="2300" dirty="0"/>
          </a:p>
        </p:txBody>
      </p:sp>
      <p:sp>
        <p:nvSpPr>
          <p:cNvPr id="1013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1386" name="Rectangle 3"/>
          <p:cNvSpPr>
            <a:spLocks noGrp="1" noChangeArrowheads="1"/>
          </p:cNvSpPr>
          <p:nvPr>
            <p:ph type="body" idx="1"/>
          </p:nvPr>
        </p:nvSpPr>
        <p:spPr>
          <a:xfrm>
            <a:off x="1616075" y="8999538"/>
            <a:ext cx="8883650" cy="8539162"/>
          </a:xfrm>
          <a:solidFill>
            <a:srgbClr val="FFFFFF"/>
          </a:solidFill>
          <a:ln>
            <a:solidFill>
              <a:srgbClr val="000000"/>
            </a:solidFill>
          </a:ln>
        </p:spPr>
        <p:txBody>
          <a:bodyPr lIns="177650" tIns="88825" rIns="177650" bIns="88825"/>
          <a:lstStyle/>
          <a:p>
            <a:pPr eaLnBrk="1" hangingPunct="1">
              <a:spcBef>
                <a:spcPct val="0"/>
              </a:spcBef>
            </a:pPr>
            <a:endParaRPr lang="en-US" dirty="0">
              <a:latin typeface="Times New Roman" pitchFamily="-108" charset="0"/>
            </a:endParaRPr>
          </a:p>
        </p:txBody>
      </p:sp>
    </p:spTree>
    <p:extLst>
      <p:ext uri="{BB962C8B-B14F-4D97-AF65-F5344CB8AC3E}">
        <p14:creationId xmlns:p14="http://schemas.microsoft.com/office/powerpoint/2010/main" val="3564630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41AB3E7-A314-8B44-A6FB-4F0DEF51DBDA}" type="slidenum">
              <a:rPr lang="en-US" sz="2300"/>
              <a:pPr algn="r" defTabSz="1776413" eaLnBrk="0" hangingPunct="0"/>
              <a:t>5</a:t>
            </a:fld>
            <a:endParaRPr lang="en-US" sz="2300" dirty="0"/>
          </a:p>
        </p:txBody>
      </p:sp>
      <p:sp>
        <p:nvSpPr>
          <p:cNvPr id="2150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1492566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5.10</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Enzyme inhibitors</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9FF2540-60A8-DE4C-B59E-98B373F5F944}" type="slidenum">
              <a:rPr lang="en-US" sz="2300"/>
              <a:pPr algn="r" defTabSz="1776413" eaLnBrk="0" hangingPunct="0"/>
              <a:t>46</a:t>
            </a:fld>
            <a:endParaRPr lang="en-US" sz="2300" dirty="0"/>
          </a:p>
        </p:txBody>
      </p:sp>
      <p:sp>
        <p:nvSpPr>
          <p:cNvPr id="11161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11624" name="Rectangle 3"/>
          <p:cNvSpPr>
            <a:spLocks noGrp="1" noChangeArrowheads="1"/>
          </p:cNvSpPr>
          <p:nvPr>
            <p:ph type="body" idx="1"/>
          </p:nvPr>
        </p:nvSpPr>
        <p:spPr>
          <a:xfrm>
            <a:off x="1616075" y="8999538"/>
            <a:ext cx="8883650" cy="8539162"/>
          </a:xfrm>
          <a:solidFill>
            <a:srgbClr val="FFFFFF"/>
          </a:solidFill>
          <a:ln>
            <a:solidFill>
              <a:srgbClr val="000000"/>
            </a:solidFill>
          </a:ln>
        </p:spPr>
        <p:txBody>
          <a:bodyPr lIns="177650" tIns="88825" rIns="177650" bIns="88825"/>
          <a:lstStyle/>
          <a:p>
            <a:pPr eaLnBrk="1" hangingPunct="1">
              <a:spcBef>
                <a:spcPct val="0"/>
              </a:spcBef>
            </a:pPr>
            <a:endParaRPr lang="en-US" dirty="0">
              <a:latin typeface="Times New Roman" pitchFamily="-108" charset="0"/>
            </a:endParaRPr>
          </a:p>
        </p:txBody>
      </p:sp>
    </p:spTree>
    <p:extLst>
      <p:ext uri="{BB962C8B-B14F-4D97-AF65-F5344CB8AC3E}">
        <p14:creationId xmlns:p14="http://schemas.microsoft.com/office/powerpoint/2010/main" val="2439486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9FF2540-60A8-DE4C-B59E-98B373F5F944}" type="slidenum">
              <a:rPr lang="en-US" sz="2300"/>
              <a:pPr algn="r" defTabSz="1776413" eaLnBrk="0" hangingPunct="0"/>
              <a:t>47</a:t>
            </a:fld>
            <a:endParaRPr lang="en-US" sz="2300" dirty="0"/>
          </a:p>
        </p:txBody>
      </p:sp>
      <p:sp>
        <p:nvSpPr>
          <p:cNvPr id="11161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11624" name="Rectangle 3"/>
          <p:cNvSpPr>
            <a:spLocks noGrp="1" noChangeArrowheads="1"/>
          </p:cNvSpPr>
          <p:nvPr>
            <p:ph type="body" idx="1"/>
          </p:nvPr>
        </p:nvSpPr>
        <p:spPr>
          <a:xfrm>
            <a:off x="1616075" y="8999538"/>
            <a:ext cx="8883650" cy="8539162"/>
          </a:xfrm>
          <a:solidFill>
            <a:srgbClr val="FFFFFF"/>
          </a:solidFill>
          <a:ln>
            <a:solidFill>
              <a:srgbClr val="000000"/>
            </a:solidFill>
          </a:ln>
        </p:spPr>
        <p:txBody>
          <a:bodyPr lIns="177650" tIns="88825" rIns="177650" bIns="88825"/>
          <a:lstStyle/>
          <a:p>
            <a:pPr eaLnBrk="1" hangingPunct="1">
              <a:spcBef>
                <a:spcPct val="0"/>
              </a:spcBef>
            </a:pPr>
            <a:endParaRPr lang="en-US" dirty="0">
              <a:latin typeface="Times New Roman" pitchFamily="-108" charset="0"/>
            </a:endParaRPr>
          </a:p>
        </p:txBody>
      </p:sp>
    </p:spTree>
    <p:extLst>
      <p:ext uri="{BB962C8B-B14F-4D97-AF65-F5344CB8AC3E}">
        <p14:creationId xmlns:p14="http://schemas.microsoft.com/office/powerpoint/2010/main" val="1947335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EB73122-99D4-DF4F-AFDF-9D55A8047415}" type="slidenum">
              <a:rPr lang="en-US" sz="2300"/>
              <a:pPr algn="r" defTabSz="1776413" eaLnBrk="0" hangingPunct="0"/>
              <a:t>48</a:t>
            </a:fld>
            <a:endParaRPr lang="en-US" sz="2300" dirty="0"/>
          </a:p>
        </p:txBody>
      </p:sp>
      <p:sp>
        <p:nvSpPr>
          <p:cNvPr id="11366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13669" name="Rectangle 5"/>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745598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5.11</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Primary functions of membrane proteins</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4FADA3C-93DA-B34A-BAB6-1EE9A5C2122A}" type="slidenum">
              <a:rPr lang="en-US" sz="2300"/>
              <a:pPr algn="r" defTabSz="1776413" eaLnBrk="0" hangingPunct="0"/>
              <a:t>50</a:t>
            </a:fld>
            <a:endParaRPr lang="en-US" sz="2300" dirty="0"/>
          </a:p>
        </p:txBody>
      </p:sp>
      <p:sp>
        <p:nvSpPr>
          <p:cNvPr id="11776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17766"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689972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5.12</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Passive transport: diffusion across a membrane</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5.12-1</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Passive transport: diffusion across a membrane (part 1: one type of molecule)</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5.12-2</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Passive transport: diffusion across a membrane (part 2: two types of molecules)</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19813" name="Rectangle 5"/>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405587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41AB3E7-A314-8B44-A6FB-4F0DEF51DBDA}" type="slidenum">
              <a:rPr lang="en-US" sz="2300"/>
              <a:pPr algn="r" defTabSz="1776413" eaLnBrk="0" hangingPunct="0"/>
              <a:t>6</a:t>
            </a:fld>
            <a:endParaRPr lang="en-US" sz="2300" dirty="0"/>
          </a:p>
        </p:txBody>
      </p:sp>
      <p:sp>
        <p:nvSpPr>
          <p:cNvPr id="2150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1780913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4FADA3C-93DA-B34A-BAB6-1EE9A5C2122A}" type="slidenum">
              <a:rPr lang="en-US" sz="2300"/>
              <a:pPr algn="r" defTabSz="1776413" eaLnBrk="0" hangingPunct="0"/>
              <a:t>55</a:t>
            </a:fld>
            <a:endParaRPr lang="en-US" sz="2300" dirty="0"/>
          </a:p>
        </p:txBody>
      </p:sp>
      <p:sp>
        <p:nvSpPr>
          <p:cNvPr id="11776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17766"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537520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9E8FCC23-FE0F-074D-A876-BE4892899D80}" type="slidenum">
              <a:rPr lang="en-US" sz="2300"/>
              <a:pPr algn="r" defTabSz="1776413" eaLnBrk="0" hangingPunct="0"/>
              <a:t>56</a:t>
            </a:fld>
            <a:endParaRPr lang="en-US" sz="2300" dirty="0"/>
          </a:p>
        </p:txBody>
      </p:sp>
      <p:sp>
        <p:nvSpPr>
          <p:cNvPr id="1300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30054"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544789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9E8FCC23-FE0F-074D-A876-BE4892899D80}" type="slidenum">
              <a:rPr lang="en-US" sz="2300"/>
              <a:pPr algn="r" defTabSz="1776413" eaLnBrk="0" hangingPunct="0"/>
              <a:t>58</a:t>
            </a:fld>
            <a:endParaRPr lang="en-US" sz="2300" dirty="0"/>
          </a:p>
        </p:txBody>
      </p:sp>
      <p:sp>
        <p:nvSpPr>
          <p:cNvPr id="1300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30054"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258524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2FDE56D8-55DA-A348-923F-9F70BE619B12}" type="slidenum">
              <a:rPr lang="en-US" sz="2300"/>
              <a:pPr algn="r" defTabSz="1776413" eaLnBrk="0" hangingPunct="0"/>
              <a:t>59</a:t>
            </a:fld>
            <a:endParaRPr lang="en-US" sz="2300" dirty="0"/>
          </a:p>
        </p:txBody>
      </p:sp>
      <p:sp>
        <p:nvSpPr>
          <p:cNvPr id="13824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38246"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565126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5.14</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Osmotic environments</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D7ACFF4F-C77C-2D47-91FD-1FBEA0219FD8}" type="slidenum">
              <a:rPr lang="en-US" sz="2300"/>
              <a:pPr algn="r" defTabSz="1776413" eaLnBrk="0" hangingPunct="0"/>
              <a:t>61</a:t>
            </a:fld>
            <a:endParaRPr lang="en-US" sz="2300" dirty="0"/>
          </a:p>
        </p:txBody>
      </p:sp>
      <p:sp>
        <p:nvSpPr>
          <p:cNvPr id="1402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40294"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848524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5.15</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Plant turgor</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83EC1D8-B07F-2146-8CEF-D6DCAD110098}" type="slidenum">
              <a:rPr lang="en-US" sz="2300"/>
              <a:pPr algn="r" defTabSz="1776413" eaLnBrk="0" hangingPunct="0"/>
              <a:t>63</a:t>
            </a:fld>
            <a:endParaRPr lang="en-US" sz="2300" dirty="0"/>
          </a:p>
        </p:txBody>
      </p:sp>
      <p:sp>
        <p:nvSpPr>
          <p:cNvPr id="15053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0534"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7072209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5FEEE56-86B2-E74D-B583-28B9F5590A8E}" type="slidenum">
              <a:rPr lang="en-US" sz="2300"/>
              <a:pPr algn="r" defTabSz="1776413" eaLnBrk="0" hangingPunct="0"/>
              <a:t>64</a:t>
            </a:fld>
            <a:endParaRPr lang="en-US" sz="2300" dirty="0"/>
          </a:p>
        </p:txBody>
      </p:sp>
      <p:sp>
        <p:nvSpPr>
          <p:cNvPr id="15462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4630"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02515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41AB3E7-A314-8B44-A6FB-4F0DEF51DBDA}" type="slidenum">
              <a:rPr lang="en-US" sz="2300"/>
              <a:pPr algn="r" defTabSz="1776413" eaLnBrk="0" hangingPunct="0"/>
              <a:t>7</a:t>
            </a:fld>
            <a:endParaRPr lang="en-US" sz="2300" dirty="0"/>
          </a:p>
        </p:txBody>
      </p:sp>
      <p:sp>
        <p:nvSpPr>
          <p:cNvPr id="2150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3045784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5.16-s2</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Active transport (step 2)</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286A774B-F602-9744-93AE-29DF6F09CC5C}" type="slidenum">
              <a:rPr lang="en-US" sz="2300"/>
              <a:pPr algn="r" defTabSz="1776413" eaLnBrk="0" hangingPunct="0"/>
              <a:t>66</a:t>
            </a:fld>
            <a:endParaRPr lang="en-US" sz="2300" dirty="0"/>
          </a:p>
        </p:txBody>
      </p:sp>
      <p:sp>
        <p:nvSpPr>
          <p:cNvPr id="16077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60774"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9915341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5.17</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Exocytosis</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C09CEC63-60D8-0145-A33F-DA97FB0C91A6}" type="slidenum">
              <a:rPr lang="en-US" sz="2300"/>
              <a:pPr algn="r" defTabSz="1776413" eaLnBrk="0" hangingPunct="0"/>
              <a:t>68</a:t>
            </a:fld>
            <a:endParaRPr lang="en-US" sz="2300" dirty="0"/>
          </a:p>
        </p:txBody>
      </p:sp>
      <p:sp>
        <p:nvSpPr>
          <p:cNvPr id="16486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64870"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254455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5.18</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Endocytosis</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C8FA9628-2BFA-7E47-8AE3-4EB5B1357648}" type="slidenum">
              <a:rPr lang="en-US" sz="2300"/>
              <a:pPr algn="r" defTabSz="1776413" eaLnBrk="0" hangingPunct="0"/>
              <a:t>70</a:t>
            </a:fld>
            <a:endParaRPr lang="en-US" sz="2300" dirty="0"/>
          </a:p>
        </p:txBody>
      </p:sp>
      <p:sp>
        <p:nvSpPr>
          <p:cNvPr id="1771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77158"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8516270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ＭＳ Ｐゴシック" charset="0"/>
                <a:cs typeface="Arial" pitchFamily="34" charset="0"/>
              </a:rPr>
              <a:t>Figure 5.19</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ＭＳ Ｐゴシック" charset="0"/>
                <a:cs typeface="Arial" pitchFamily="34" charset="0"/>
              </a:rPr>
              <a:t>The spontaneous formation of membranes: a key step in the origin of life</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C8FA9628-2BFA-7E47-8AE3-4EB5B1357648}" type="slidenum">
              <a:rPr lang="en-US" sz="2300"/>
              <a:pPr algn="r" defTabSz="1776413" eaLnBrk="0" hangingPunct="0"/>
              <a:t>72</a:t>
            </a:fld>
            <a:endParaRPr lang="en-US" sz="2300" dirty="0"/>
          </a:p>
        </p:txBody>
      </p:sp>
      <p:sp>
        <p:nvSpPr>
          <p:cNvPr id="1771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77158"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705635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C8FA9628-2BFA-7E47-8AE3-4EB5B1357648}" type="slidenum">
              <a:rPr lang="en-US" sz="2300"/>
              <a:pPr algn="r" defTabSz="1776413" eaLnBrk="0" hangingPunct="0"/>
              <a:t>74</a:t>
            </a:fld>
            <a:endParaRPr lang="en-US" sz="2300" dirty="0"/>
          </a:p>
        </p:txBody>
      </p:sp>
      <p:sp>
        <p:nvSpPr>
          <p:cNvPr id="1771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77158"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0787513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41AB3E7-A314-8B44-A6FB-4F0DEF51DBDA}" type="slidenum">
              <a:rPr lang="en-US" sz="2300"/>
              <a:pPr algn="r" defTabSz="1776413" eaLnBrk="0" hangingPunct="0"/>
              <a:t>8</a:t>
            </a:fld>
            <a:endParaRPr lang="en-US" sz="2300" dirty="0"/>
          </a:p>
        </p:txBody>
      </p:sp>
      <p:sp>
        <p:nvSpPr>
          <p:cNvPr id="2150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20175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r>
              <a:rPr lang="en-US" dirty="0">
                <a:solidFill>
                  <a:srgbClr val="000000"/>
                </a:solidFill>
                <a:latin typeface="Arial"/>
              </a:rPr>
              <a:t>Figure 5.0-1 Why population ecology matters</a:t>
            </a:r>
            <a:r>
              <a:rPr lang="en-US" dirty="0">
                <a:solidFill>
                  <a:srgbClr val="000000"/>
                </a:solidFill>
              </a:rPr>
              <a:t> </a:t>
            </a:r>
          </a:p>
        </p:txBody>
      </p:sp>
    </p:spTree>
    <p:extLst>
      <p:ext uri="{BB962C8B-B14F-4D97-AF65-F5344CB8AC3E}">
        <p14:creationId xmlns:p14="http://schemas.microsoft.com/office/powerpoint/2010/main" val="122547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7ED5427-165F-C14A-B4C0-378E17B1EF59}" type="slidenum">
              <a:rPr lang="en-US" sz="2300"/>
              <a:pPr algn="r" defTabSz="1776413" eaLnBrk="0" hangingPunct="0"/>
              <a:t>9</a:t>
            </a:fld>
            <a:endParaRPr lang="en-US" sz="2300" dirty="0"/>
          </a:p>
        </p:txBody>
      </p:sp>
      <p:sp>
        <p:nvSpPr>
          <p:cNvPr id="2560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560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endParaRPr lang="en-US" dirty="0">
              <a:latin typeface="Times New Roman" pitchFamily="-108" charset="0"/>
            </a:endParaRPr>
          </a:p>
        </p:txBody>
      </p:sp>
    </p:spTree>
    <p:extLst>
      <p:ext uri="{BB962C8B-B14F-4D97-AF65-F5344CB8AC3E}">
        <p14:creationId xmlns:p14="http://schemas.microsoft.com/office/powerpoint/2010/main" val="3802256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AB69CB6-C486-974E-A0E2-948AFAA85A19}" type="slidenum">
              <a:rPr lang="en-US" sz="2300"/>
              <a:pPr algn="r" defTabSz="1776413" eaLnBrk="0" hangingPunct="0"/>
              <a:t>10</a:t>
            </a:fld>
            <a:endParaRPr lang="en-US" sz="2300" dirty="0"/>
          </a:p>
        </p:txBody>
      </p:sp>
      <p:sp>
        <p:nvSpPr>
          <p:cNvPr id="276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7654" name="Rectangle 3"/>
          <p:cNvSpPr>
            <a:spLocks noGrp="1" noChangeArrowheads="1"/>
          </p:cNvSpPr>
          <p:nvPr>
            <p:ph type="body" idx="1"/>
          </p:nvPr>
        </p:nvSpPr>
        <p:spPr>
          <a:xfrm>
            <a:off x="1616075" y="9012238"/>
            <a:ext cx="8883650" cy="8539162"/>
          </a:xfrm>
          <a:solidFill>
            <a:srgbClr val="FFFFFF"/>
          </a:solidFill>
          <a:ln>
            <a:solidFill>
              <a:srgbClr val="000000"/>
            </a:solidFill>
          </a:ln>
        </p:spPr>
        <p:txBody>
          <a:bodyPr lIns="177650" tIns="88825" rIns="177650" bIns="88825"/>
          <a:lstStyle/>
          <a:p>
            <a:endParaRPr lang="en-US" dirty="0">
              <a:latin typeface="Times New Roman" pitchFamily="-108" charset="0"/>
            </a:endParaRPr>
          </a:p>
        </p:txBody>
      </p:sp>
    </p:spTree>
    <p:extLst>
      <p:ext uri="{BB962C8B-B14F-4D97-AF65-F5344CB8AC3E}">
        <p14:creationId xmlns:p14="http://schemas.microsoft.com/office/powerpoint/2010/main" val="2633461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147412"/>
            <a:ext cx="5486400" cy="3726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2980944"/>
          </a:xfrm>
          <a:prstGeom prst="rect">
            <a:avLst/>
          </a:prstGeom>
        </p:spPr>
      </p:pic>
      <p:sp>
        <p:nvSpPr>
          <p:cNvPr id="2" name="Title 1"/>
          <p:cNvSpPr>
            <a:spLocks noGrp="1"/>
          </p:cNvSpPr>
          <p:nvPr>
            <p:ph type="ctrTitle"/>
          </p:nvPr>
        </p:nvSpPr>
        <p:spPr>
          <a:xfrm>
            <a:off x="4680153" y="142275"/>
            <a:ext cx="4367981" cy="2387600"/>
          </a:xfrm>
        </p:spPr>
        <p:txBody>
          <a:bodyPr anchor="b"/>
          <a:lstStyle>
            <a:lvl1pPr algn="ctr">
              <a:defRPr sz="6000">
                <a:solidFill>
                  <a:schemeClr val="tx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6143" y="3489706"/>
            <a:ext cx="6502812" cy="1655762"/>
          </a:xfrm>
        </p:spPr>
        <p:txBody>
          <a:bodyPr>
            <a:normAutofit/>
          </a:bodyPr>
          <a:lstStyle>
            <a:lvl1pPr marL="0" indent="0" algn="ctr">
              <a:buNone/>
              <a:defRPr sz="4400" b="1">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6057900" y="6492875"/>
            <a:ext cx="3086100" cy="365125"/>
          </a:xfrm>
        </p:spPr>
        <p:txBody>
          <a:bodyPr/>
          <a:lstStyle>
            <a:lvl1pPr algn="r">
              <a:defRPr sz="1000">
                <a:solidFill>
                  <a:schemeClr val="tx1"/>
                </a:solidFill>
                <a:latin typeface="Arial" panose="020B0604020202020204" pitchFamily="34" charset="0"/>
                <a:cs typeface="Arial" panose="020B0604020202020204" pitchFamily="34" charset="0"/>
              </a:defRPr>
            </a:lvl1pPr>
          </a:lstStyle>
          <a:p>
            <a:r>
              <a:rPr lang="en-US" smtClean="0"/>
              <a:t>© 2016 Pearson Education, Inc.</a:t>
            </a:r>
            <a:endParaRPr lang="en-US" dirty="0"/>
          </a:p>
        </p:txBody>
      </p:sp>
      <p:sp>
        <p:nvSpPr>
          <p:cNvPr id="11" name="Text Box 39"/>
          <p:cNvSpPr txBox="1">
            <a:spLocks noChangeArrowheads="1"/>
          </p:cNvSpPr>
          <p:nvPr/>
        </p:nvSpPr>
        <p:spPr bwMode="auto">
          <a:xfrm>
            <a:off x="71074" y="5575444"/>
            <a:ext cx="7306756" cy="1200329"/>
          </a:xfrm>
          <a:prstGeom prst="rect">
            <a:avLst/>
          </a:prstGeom>
          <a:noFill/>
          <a:ln w="9525">
            <a:noFill/>
            <a:miter lim="800000"/>
            <a:headEnd/>
            <a:tailEnd/>
          </a:ln>
          <a:effectLst/>
        </p:spPr>
        <p:txBody>
          <a:bodyPr wrap="square">
            <a:prstTxWarp prst="textNoShape">
              <a:avLst/>
            </a:prstTxWarp>
            <a:spAutoFit/>
          </a:bodyPr>
          <a:lstStyle/>
          <a:p>
            <a:pPr eaLnBrk="0" hangingPunct="0"/>
            <a:r>
              <a:rPr lang="en-US" sz="2000" b="1" dirty="0">
                <a:solidFill>
                  <a:schemeClr val="tx1"/>
                </a:solidFill>
                <a:ea typeface="ＭＳ Ｐゴシック" pitchFamily="-108" charset="-128"/>
                <a:cs typeface="ＭＳ Ｐゴシック" pitchFamily="-108" charset="-128"/>
              </a:rPr>
              <a:t>PowerPoint</a:t>
            </a:r>
            <a:r>
              <a:rPr lang="en-US" sz="2000" b="1" baseline="30000" dirty="0">
                <a:solidFill>
                  <a:schemeClr val="tx1"/>
                </a:solidFill>
                <a:ea typeface="ＭＳ Ｐゴシック" pitchFamily="-108" charset="-128"/>
                <a:cs typeface="ＭＳ Ｐゴシック" pitchFamily="-108" charset="-128"/>
              </a:rPr>
              <a:t>®</a:t>
            </a:r>
            <a:r>
              <a:rPr lang="en-US" sz="2000" b="1" dirty="0">
                <a:solidFill>
                  <a:schemeClr val="tx1"/>
                </a:solidFill>
                <a:ea typeface="ＭＳ Ｐゴシック" pitchFamily="-108" charset="-128"/>
                <a:cs typeface="ＭＳ Ｐゴシック" pitchFamily="-108" charset="-128"/>
              </a:rPr>
              <a:t> </a:t>
            </a:r>
            <a:r>
              <a:rPr lang="en-US" sz="2000" b="1" dirty="0" smtClean="0">
                <a:solidFill>
                  <a:schemeClr val="tx1"/>
                </a:solidFill>
                <a:ea typeface="ＭＳ Ｐゴシック" pitchFamily="-108" charset="-128"/>
                <a:cs typeface="ＭＳ Ｐゴシック" pitchFamily="-108" charset="-128"/>
              </a:rPr>
              <a:t>Lectures </a:t>
            </a:r>
            <a:r>
              <a:rPr lang="en-US" sz="1600" b="1" dirty="0" smtClean="0">
                <a:solidFill>
                  <a:schemeClr val="tx1"/>
                </a:solidFill>
                <a:ea typeface="ＭＳ Ｐゴシック" pitchFamily="-108" charset="-128"/>
                <a:cs typeface="ＭＳ Ｐゴシック" pitchFamily="-108" charset="-128"/>
              </a:rPr>
              <a:t>created by Edward J. </a:t>
            </a:r>
            <a:r>
              <a:rPr lang="en-US" sz="1600" b="1" dirty="0" err="1" smtClean="0">
                <a:solidFill>
                  <a:schemeClr val="tx1"/>
                </a:solidFill>
                <a:ea typeface="ＭＳ Ｐゴシック" pitchFamily="-108" charset="-128"/>
                <a:cs typeface="ＭＳ Ｐゴシック" pitchFamily="-108" charset="-128"/>
              </a:rPr>
              <a:t>Zalisko</a:t>
            </a:r>
            <a:r>
              <a:rPr lang="en-US" sz="1600" b="1" dirty="0" smtClean="0">
                <a:solidFill>
                  <a:schemeClr val="tx1"/>
                </a:solidFill>
                <a:ea typeface="ＭＳ Ｐゴシック" pitchFamily="-108" charset="-128"/>
                <a:cs typeface="ＭＳ Ｐゴシック" pitchFamily="-108" charset="-128"/>
              </a:rPr>
              <a:t> </a:t>
            </a:r>
            <a:r>
              <a:rPr lang="en-US" sz="1600" b="1" dirty="0">
                <a:solidFill>
                  <a:schemeClr val="tx1"/>
                </a:solidFill>
                <a:ea typeface="ＭＳ Ｐゴシック" pitchFamily="-108" charset="-128"/>
                <a:cs typeface="ＭＳ Ｐゴシック" pitchFamily="-108" charset="-128"/>
              </a:rPr>
              <a:t>for</a:t>
            </a:r>
          </a:p>
          <a:p>
            <a:pPr eaLnBrk="0" hangingPunct="0"/>
            <a:r>
              <a:rPr lang="en-US" sz="1800" b="1" i="1" dirty="0">
                <a:solidFill>
                  <a:schemeClr val="tx1"/>
                </a:solidFill>
                <a:ea typeface="ＭＳ Ｐゴシック" pitchFamily="-108" charset="-128"/>
                <a:cs typeface="ＭＳ Ｐゴシック" pitchFamily="-108" charset="-128"/>
              </a:rPr>
              <a:t>Campbell Essential Biology, </a:t>
            </a:r>
            <a:r>
              <a:rPr lang="en-US" sz="1800" b="1" dirty="0" smtClean="0">
                <a:solidFill>
                  <a:schemeClr val="tx1"/>
                </a:solidFill>
                <a:ea typeface="ＭＳ Ｐゴシック" pitchFamily="-108" charset="-128"/>
                <a:cs typeface="ＭＳ Ｐゴシック" pitchFamily="-108" charset="-128"/>
              </a:rPr>
              <a:t>Sixth </a:t>
            </a:r>
            <a:r>
              <a:rPr lang="en-US" sz="1800" b="1" dirty="0">
                <a:solidFill>
                  <a:schemeClr val="tx1"/>
                </a:solidFill>
                <a:ea typeface="ＭＳ Ｐゴシック" pitchFamily="-108" charset="-128"/>
                <a:cs typeface="ＭＳ Ｐゴシック" pitchFamily="-108" charset="-128"/>
              </a:rPr>
              <a:t>Edition,</a:t>
            </a:r>
            <a:r>
              <a:rPr lang="en-US" sz="1800" b="1" i="1" dirty="0">
                <a:solidFill>
                  <a:schemeClr val="tx1"/>
                </a:solidFill>
                <a:ea typeface="ＭＳ Ｐゴシック" pitchFamily="-108" charset="-128"/>
                <a:cs typeface="ＭＳ Ｐゴシック" pitchFamily="-108" charset="-128"/>
              </a:rPr>
              <a:t> </a:t>
            </a:r>
            <a:r>
              <a:rPr lang="en-US" sz="1800" b="1" dirty="0">
                <a:solidFill>
                  <a:schemeClr val="tx1"/>
                </a:solidFill>
                <a:ea typeface="ＭＳ Ｐゴシック" pitchFamily="-108" charset="-128"/>
                <a:cs typeface="ＭＳ Ｐゴシック" pitchFamily="-108" charset="-128"/>
              </a:rPr>
              <a:t>and</a:t>
            </a:r>
            <a:endParaRPr lang="en-US" sz="1800" b="1" dirty="0">
              <a:solidFill>
                <a:schemeClr val="tx1"/>
              </a:solidFill>
              <a:latin typeface="Times New Roman" pitchFamily="-108" charset="0"/>
              <a:ea typeface="ＭＳ Ｐゴシック" pitchFamily="-108" charset="-128"/>
              <a:cs typeface="ＭＳ Ｐゴシック" pitchFamily="-108" charset="-128"/>
            </a:endParaRPr>
          </a:p>
          <a:p>
            <a:pPr eaLnBrk="0" hangingPunct="0"/>
            <a:r>
              <a:rPr lang="en-US" sz="1800" b="1" i="1" dirty="0">
                <a:solidFill>
                  <a:schemeClr val="tx1"/>
                </a:solidFill>
                <a:ea typeface="ＭＳ Ｐゴシック" pitchFamily="-108" charset="-128"/>
                <a:cs typeface="ＭＳ Ｐゴシック" pitchFamily="-108" charset="-128"/>
              </a:rPr>
              <a:t>Campbell Essential Biology with Physiology, </a:t>
            </a:r>
            <a:r>
              <a:rPr lang="en-US" sz="1800" b="1" dirty="0" smtClean="0">
                <a:solidFill>
                  <a:schemeClr val="tx1"/>
                </a:solidFill>
                <a:ea typeface="ＭＳ Ｐゴシック" pitchFamily="-108" charset="-128"/>
                <a:cs typeface="ＭＳ Ｐゴシック" pitchFamily="-108" charset="-128"/>
              </a:rPr>
              <a:t>Fifth </a:t>
            </a:r>
            <a:r>
              <a:rPr lang="en-US" sz="1800" b="1" dirty="0">
                <a:solidFill>
                  <a:schemeClr val="tx1"/>
                </a:solidFill>
                <a:ea typeface="ＭＳ Ｐゴシック" pitchFamily="-108" charset="-128"/>
                <a:cs typeface="ＭＳ Ｐゴシック" pitchFamily="-108" charset="-128"/>
              </a:rPr>
              <a:t>Edition</a:t>
            </a:r>
            <a:endParaRPr lang="en-US" sz="1800" b="1" i="1" dirty="0">
              <a:solidFill>
                <a:schemeClr val="tx1"/>
              </a:solidFill>
              <a:ea typeface="ＭＳ Ｐゴシック" pitchFamily="-108" charset="-128"/>
              <a:cs typeface="ＭＳ Ｐゴシック" pitchFamily="-108" charset="-128"/>
            </a:endParaRPr>
          </a:p>
          <a:p>
            <a:pPr eaLnBrk="0" hangingPunct="0"/>
            <a:r>
              <a:rPr lang="en-US" sz="1600" b="1" i="1" dirty="0">
                <a:solidFill>
                  <a:schemeClr val="tx1"/>
                </a:solidFill>
                <a:latin typeface="Times New Roman" pitchFamily="-108" charset="0"/>
                <a:ea typeface="ＭＳ Ｐゴシック" pitchFamily="-108" charset="-128"/>
                <a:cs typeface="ＭＳ Ｐゴシック" pitchFamily="-108" charset="-128"/>
              </a:rPr>
              <a:t> </a:t>
            </a:r>
            <a:r>
              <a:rPr lang="en-US" sz="1600" b="1" i="1" dirty="0">
                <a:solidFill>
                  <a:schemeClr val="tx1"/>
                </a:solidFill>
                <a:latin typeface="Arial" panose="020B0604020202020204" pitchFamily="34" charset="0"/>
                <a:ea typeface="ＭＳ Ｐゴシック" pitchFamily="-108" charset="-128"/>
                <a:cs typeface="Arial" panose="020B0604020202020204" pitchFamily="34" charset="0"/>
              </a:rPr>
              <a:t>  – </a:t>
            </a:r>
            <a:r>
              <a:rPr lang="en-US" sz="1600" b="1" dirty="0">
                <a:solidFill>
                  <a:schemeClr val="tx1"/>
                </a:solidFill>
                <a:latin typeface="Arial" panose="020B0604020202020204" pitchFamily="34" charset="0"/>
                <a:ea typeface="ＭＳ Ｐゴシック" pitchFamily="-108" charset="-128"/>
                <a:cs typeface="Arial" panose="020B0604020202020204" pitchFamily="34" charset="0"/>
              </a:rPr>
              <a:t>Eric J. Simon, Jean L. Dickey, </a:t>
            </a:r>
            <a:r>
              <a:rPr lang="en-US" sz="1600" b="1" dirty="0" smtClean="0">
                <a:solidFill>
                  <a:schemeClr val="tx1"/>
                </a:solidFill>
                <a:latin typeface="Arial" panose="020B0604020202020204" pitchFamily="34" charset="0"/>
                <a:ea typeface="ＭＳ Ｐゴシック" pitchFamily="-108" charset="-128"/>
                <a:cs typeface="Arial" panose="020B0604020202020204" pitchFamily="34" charset="0"/>
              </a:rPr>
              <a:t>Kelly A. Hogan, and Jane B. Reece</a:t>
            </a:r>
            <a:endParaRPr lang="en-US" sz="1600" b="1" dirty="0">
              <a:solidFill>
                <a:schemeClr val="tx1"/>
              </a:solidFill>
              <a:latin typeface="Arial" panose="020B0604020202020204" pitchFamily="34" charset="0"/>
              <a:ea typeface="ＭＳ Ｐゴシック" pitchFamily="-108" charset="-128"/>
              <a:cs typeface="Arial" panose="020B0604020202020204" pitchFamily="34" charset="0"/>
            </a:endParaRPr>
          </a:p>
        </p:txBody>
      </p:sp>
    </p:spTree>
    <p:extLst>
      <p:ext uri="{BB962C8B-B14F-4D97-AF65-F5344CB8AC3E}">
        <p14:creationId xmlns:p14="http://schemas.microsoft.com/office/powerpoint/2010/main" val="2042772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594472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75357700"/>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19260645"/>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07294280"/>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8291842"/>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371268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49726004"/>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7383" y="132522"/>
            <a:ext cx="8543108" cy="958863"/>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42735CE2-C38A-4787-A56D-B29ED8F7BEAB}" type="datetime1">
              <a:rPr lang="en-US" smtClean="0"/>
              <a:t>2/28/2019</a:t>
            </a:fld>
            <a:endParaRPr lang="en-US"/>
          </a:p>
        </p:txBody>
      </p:sp>
      <p:sp>
        <p:nvSpPr>
          <p:cNvPr id="4" name="Footer Placeholder 3"/>
          <p:cNvSpPr>
            <a:spLocks noGrp="1"/>
          </p:cNvSpPr>
          <p:nvPr>
            <p:ph type="ftr" sz="quarter" idx="11"/>
          </p:nvPr>
        </p:nvSpPr>
        <p:spPr>
          <a:xfrm>
            <a:off x="72424" y="6523173"/>
            <a:ext cx="3086100" cy="365125"/>
          </a:xfrm>
          <a:prstGeom prst="rect">
            <a:avLst/>
          </a:prstGeom>
        </p:spPr>
        <p:txBody>
          <a:bodyPr/>
          <a:lstStyle/>
          <a:p>
            <a:r>
              <a:rPr lang="en-US" smtClean="0"/>
              <a:t>© 2016 Pearson Education, Inc.</a:t>
            </a:r>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1942284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2255848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9288716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1168273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933103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01430669"/>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49143892"/>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1366367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54967849"/>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55552061"/>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5246496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62262039"/>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89627287"/>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1356575"/>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4879857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262389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73713882"/>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1802446"/>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31974266"/>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59522268"/>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16872072"/>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7040657"/>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3779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7197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8194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45451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96032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06783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27467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1223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7383" y="1227909"/>
            <a:ext cx="8543108" cy="49490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6E2914-54AD-4538-B70E-343FFE3604DF}" type="datetime1">
              <a:rPr lang="en-US" smtClean="0"/>
              <a:t>2/28/2019</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2923306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88185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466910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55259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09361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28230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052857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80978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31694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12607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34085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83" y="365126"/>
            <a:ext cx="8543108" cy="978729"/>
          </a:xfrm>
        </p:spPr>
        <p:txBody>
          <a:bodyPr/>
          <a:lstStyle>
            <a:lvl1pPr>
              <a:defRPr/>
            </a:lvl1pPr>
          </a:lstStyle>
          <a:p>
            <a:r>
              <a:rPr lang="en-US" dirty="0" smtClean="0"/>
              <a:t>Click to edit M</a:t>
            </a:r>
            <a:br>
              <a:rPr lang="en-US" dirty="0" smtClean="0"/>
            </a:br>
            <a:r>
              <a:rPr lang="en-US" dirty="0" smtClean="0"/>
              <a:t>aster title style</a:t>
            </a:r>
            <a:endParaRPr lang="en-US" dirty="0"/>
          </a:p>
        </p:txBody>
      </p:sp>
      <p:sp>
        <p:nvSpPr>
          <p:cNvPr id="3" name="Content Placeholder 2"/>
          <p:cNvSpPr>
            <a:spLocks noGrp="1"/>
          </p:cNvSpPr>
          <p:nvPr>
            <p:ph idx="1"/>
          </p:nvPr>
        </p:nvSpPr>
        <p:spPr>
          <a:xfrm>
            <a:off x="287383" y="1476103"/>
            <a:ext cx="8543108" cy="47008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8A0FDE-6B44-462E-A74B-42B0F9E521D5}" type="datetime1">
              <a:rPr lang="en-US" smtClean="0"/>
              <a:t>2/28/2019</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27255893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733052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0974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992501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79410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3989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630470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02188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989820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88656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792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75D581-A503-467D-B536-3E7D9205AB07}" type="datetime1">
              <a:rPr lang="en-US" smtClean="0"/>
              <a:t>2/28/2019</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10349951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90173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98487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71162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0624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423725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387444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114904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401170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704448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22058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2735CE2-C38A-4787-A56D-B29ED8F7BEAB}" type="datetime1">
              <a:rPr lang="en-US" smtClean="0"/>
              <a:t>2/28/2019</a:t>
            </a:fld>
            <a:endParaRPr lang="en-US"/>
          </a:p>
        </p:txBody>
      </p:sp>
      <p:sp>
        <p:nvSpPr>
          <p:cNvPr id="4" name="Footer Placeholder 3"/>
          <p:cNvSpPr>
            <a:spLocks noGrp="1"/>
          </p:cNvSpPr>
          <p:nvPr>
            <p:ph type="ftr" sz="quarter" idx="11"/>
          </p:nvPr>
        </p:nvSpPr>
        <p:spPr/>
        <p:txBody>
          <a:bodyPr/>
          <a:lstStyle/>
          <a:p>
            <a:r>
              <a:rPr lang="en-US" smtClean="0"/>
              <a:t>© 2016 Pearson Education, Inc.</a:t>
            </a:r>
            <a:endParaRPr lang="en-US"/>
          </a:p>
        </p:txBody>
      </p:sp>
      <p:sp>
        <p:nvSpPr>
          <p:cNvPr id="5" name="Slide Number Placeholder 4"/>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37147045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715042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819701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655747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05285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180725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935754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323132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065179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870475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50945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9E249-C9E0-41F9-A69D-149DD8A86C3E}" type="datetime1">
              <a:rPr lang="en-US" smtClean="0"/>
              <a:t>2/28/2019</a:t>
            </a:fld>
            <a:endParaRPr lang="en-US"/>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sp>
        <p:nvSpPr>
          <p:cNvPr id="4" name="Slide Number Placeholder 3"/>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35087939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031889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954050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832008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17983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736102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44592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67369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167179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20899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64244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91059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276418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19761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48816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478773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570809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882919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852567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761667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406935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231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009473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378581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311640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160457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6120897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905508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655687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284893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39344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406777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53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0822663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60549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6175443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504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227574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768072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01195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81853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2952419"/>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09615801"/>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76660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5.xml"/></Relationships>
</file>

<file path=ppt/slideMasters/_rels/slideMaster100.xml.rels><?xml version="1.0" encoding="UTF-8" standalone="yes"?>
<Relationships xmlns="http://schemas.openxmlformats.org/package/2006/relationships"><Relationship Id="rId2" Type="http://schemas.openxmlformats.org/officeDocument/2006/relationships/theme" Target="../theme/theme100.xml"/><Relationship Id="rId1" Type="http://schemas.openxmlformats.org/officeDocument/2006/relationships/slideLayout" Target="../slideLayouts/slideLayout116.xml"/></Relationships>
</file>

<file path=ppt/slideMasters/_rels/slideMaster101.xml.rels><?xml version="1.0" encoding="UTF-8" standalone="yes"?>
<Relationships xmlns="http://schemas.openxmlformats.org/package/2006/relationships"><Relationship Id="rId2" Type="http://schemas.openxmlformats.org/officeDocument/2006/relationships/theme" Target="../theme/theme101.xml"/><Relationship Id="rId1" Type="http://schemas.openxmlformats.org/officeDocument/2006/relationships/slideLayout" Target="../slideLayouts/slideLayout117.xml"/></Relationships>
</file>

<file path=ppt/slideMasters/_rels/slideMaster102.xml.rels><?xml version="1.0" encoding="UTF-8" standalone="yes"?>
<Relationships xmlns="http://schemas.openxmlformats.org/package/2006/relationships"><Relationship Id="rId2" Type="http://schemas.openxmlformats.org/officeDocument/2006/relationships/theme" Target="../theme/theme102.xml"/><Relationship Id="rId1" Type="http://schemas.openxmlformats.org/officeDocument/2006/relationships/slideLayout" Target="../slideLayouts/slideLayout118.xml"/></Relationships>
</file>

<file path=ppt/slideMasters/_rels/slideMaster103.xml.rels><?xml version="1.0" encoding="UTF-8" standalone="yes"?>
<Relationships xmlns="http://schemas.openxmlformats.org/package/2006/relationships"><Relationship Id="rId2" Type="http://schemas.openxmlformats.org/officeDocument/2006/relationships/theme" Target="../theme/theme103.xml"/><Relationship Id="rId1" Type="http://schemas.openxmlformats.org/officeDocument/2006/relationships/slideLayout" Target="../slideLayouts/slideLayout119.xml"/></Relationships>
</file>

<file path=ppt/slideMasters/_rels/slideMaster104.xml.rels><?xml version="1.0" encoding="UTF-8" standalone="yes"?>
<Relationships xmlns="http://schemas.openxmlformats.org/package/2006/relationships"><Relationship Id="rId2" Type="http://schemas.openxmlformats.org/officeDocument/2006/relationships/theme" Target="../theme/theme104.xml"/><Relationship Id="rId1" Type="http://schemas.openxmlformats.org/officeDocument/2006/relationships/slideLayout" Target="../slideLayouts/slideLayout120.xml"/></Relationships>
</file>

<file path=ppt/slideMasters/_rels/slideMaster105.xml.rels><?xml version="1.0" encoding="UTF-8" standalone="yes"?>
<Relationships xmlns="http://schemas.openxmlformats.org/package/2006/relationships"><Relationship Id="rId2" Type="http://schemas.openxmlformats.org/officeDocument/2006/relationships/theme" Target="../theme/theme105.xml"/><Relationship Id="rId1" Type="http://schemas.openxmlformats.org/officeDocument/2006/relationships/slideLayout" Target="../slideLayouts/slideLayout121.xml"/></Relationships>
</file>

<file path=ppt/slideMasters/_rels/slideMaster106.xml.rels><?xml version="1.0" encoding="UTF-8" standalone="yes"?>
<Relationships xmlns="http://schemas.openxmlformats.org/package/2006/relationships"><Relationship Id="rId2" Type="http://schemas.openxmlformats.org/officeDocument/2006/relationships/theme" Target="../theme/theme106.xml"/><Relationship Id="rId1" Type="http://schemas.openxmlformats.org/officeDocument/2006/relationships/slideLayout" Target="../slideLayouts/slideLayout122.xml"/></Relationships>
</file>

<file path=ppt/slideMasters/_rels/slideMaster107.xml.rels><?xml version="1.0" encoding="UTF-8" standalone="yes"?>
<Relationships xmlns="http://schemas.openxmlformats.org/package/2006/relationships"><Relationship Id="rId2" Type="http://schemas.openxmlformats.org/officeDocument/2006/relationships/theme" Target="../theme/theme107.xml"/><Relationship Id="rId1" Type="http://schemas.openxmlformats.org/officeDocument/2006/relationships/slideLayout" Target="../slideLayouts/slideLayout123.xml"/></Relationships>
</file>

<file path=ppt/slideMasters/_rels/slideMaster108.xml.rels><?xml version="1.0" encoding="UTF-8" standalone="yes"?>
<Relationships xmlns="http://schemas.openxmlformats.org/package/2006/relationships"><Relationship Id="rId2" Type="http://schemas.openxmlformats.org/officeDocument/2006/relationships/theme" Target="../theme/theme108.xml"/><Relationship Id="rId1" Type="http://schemas.openxmlformats.org/officeDocument/2006/relationships/slideLayout" Target="../slideLayouts/slideLayout124.xml"/></Relationships>
</file>

<file path=ppt/slideMasters/_rels/slideMaster109.xml.rels><?xml version="1.0" encoding="UTF-8" standalone="yes"?>
<Relationships xmlns="http://schemas.openxmlformats.org/package/2006/relationships"><Relationship Id="rId2" Type="http://schemas.openxmlformats.org/officeDocument/2006/relationships/theme" Target="../theme/theme109.xml"/><Relationship Id="rId1" Type="http://schemas.openxmlformats.org/officeDocument/2006/relationships/slideLayout" Target="../slideLayouts/slideLayout125.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6.xml"/></Relationships>
</file>

<file path=ppt/slideMasters/_rels/slideMaster110.xml.rels><?xml version="1.0" encoding="UTF-8" standalone="yes"?>
<Relationships xmlns="http://schemas.openxmlformats.org/package/2006/relationships"><Relationship Id="rId2" Type="http://schemas.openxmlformats.org/officeDocument/2006/relationships/theme" Target="../theme/theme110.xml"/><Relationship Id="rId1"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7.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9.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0.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1.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2.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3.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5.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6.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7.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8.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9.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0.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1.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2.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3.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5.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6.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7.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38.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39.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40.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41.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42.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43.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40.xml.rels><?xml version="1.0" encoding="UTF-8" standalone="yes"?>
<Relationships xmlns="http://schemas.openxmlformats.org/package/2006/relationships"><Relationship Id="rId2" Type="http://schemas.openxmlformats.org/officeDocument/2006/relationships/theme" Target="../theme/theme40.xml"/><Relationship Id="rId1" Type="http://schemas.openxmlformats.org/officeDocument/2006/relationships/slideLayout" Target="../slideLayouts/slideLayout45.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46.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47.xml"/></Relationships>
</file>

<file path=ppt/slideMasters/_rels/slideMaster43.xml.rels><?xml version="1.0" encoding="UTF-8" standalone="yes"?>
<Relationships xmlns="http://schemas.openxmlformats.org/package/2006/relationships"><Relationship Id="rId2" Type="http://schemas.openxmlformats.org/officeDocument/2006/relationships/theme" Target="../theme/theme43.xml"/><Relationship Id="rId1" Type="http://schemas.openxmlformats.org/officeDocument/2006/relationships/slideLayout" Target="../slideLayouts/slideLayout48.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49.xml"/></Relationships>
</file>

<file path=ppt/slideMasters/_rels/slideMaster45.xml.rels><?xml version="1.0" encoding="UTF-8" standalone="yes"?>
<Relationships xmlns="http://schemas.openxmlformats.org/package/2006/relationships"><Relationship Id="rId2" Type="http://schemas.openxmlformats.org/officeDocument/2006/relationships/theme" Target="../theme/theme45.xml"/><Relationship Id="rId1" Type="http://schemas.openxmlformats.org/officeDocument/2006/relationships/slideLayout" Target="../slideLayouts/slideLayout50.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51.xml"/></Relationships>
</file>

<file path=ppt/slideMasters/_rels/slideMaster47.xml.rels><?xml version="1.0" encoding="UTF-8" standalone="yes"?>
<Relationships xmlns="http://schemas.openxmlformats.org/package/2006/relationships"><Relationship Id="rId2" Type="http://schemas.openxmlformats.org/officeDocument/2006/relationships/theme" Target="../theme/theme47.xml"/><Relationship Id="rId1" Type="http://schemas.openxmlformats.org/officeDocument/2006/relationships/slideLayout" Target="../slideLayouts/slideLayout52.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53.xml"/></Relationships>
</file>

<file path=ppt/slideMasters/_rels/slideMaster49.xml.rels><?xml version="1.0" encoding="UTF-8" standalone="yes"?>
<Relationships xmlns="http://schemas.openxmlformats.org/package/2006/relationships"><Relationship Id="rId2" Type="http://schemas.openxmlformats.org/officeDocument/2006/relationships/theme" Target="../theme/theme49.xml"/><Relationship Id="rId1"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55.xml"/></Relationships>
</file>

<file path=ppt/slideMasters/_rels/slideMaster51.xml.rels><?xml version="1.0" encoding="UTF-8" standalone="yes"?>
<Relationships xmlns="http://schemas.openxmlformats.org/package/2006/relationships"><Relationship Id="rId2" Type="http://schemas.openxmlformats.org/officeDocument/2006/relationships/theme" Target="../theme/theme51.xml"/><Relationship Id="rId1" Type="http://schemas.openxmlformats.org/officeDocument/2006/relationships/slideLayout" Target="../slideLayouts/slideLayout56.xml"/></Relationships>
</file>

<file path=ppt/slideMasters/_rels/slideMaster52.xml.rels><?xml version="1.0" encoding="UTF-8" standalone="yes"?>
<Relationships xmlns="http://schemas.openxmlformats.org/package/2006/relationships"><Relationship Id="rId2" Type="http://schemas.openxmlformats.org/officeDocument/2006/relationships/theme" Target="../theme/theme52.xml"/><Relationship Id="rId1" Type="http://schemas.openxmlformats.org/officeDocument/2006/relationships/slideLayout" Target="../slideLayouts/slideLayout57.xml"/></Relationships>
</file>

<file path=ppt/slideMasters/_rels/slideMaster53.xml.rels><?xml version="1.0" encoding="UTF-8" standalone="yes"?>
<Relationships xmlns="http://schemas.openxmlformats.org/package/2006/relationships"><Relationship Id="rId2" Type="http://schemas.openxmlformats.org/officeDocument/2006/relationships/theme" Target="../theme/theme53.xml"/><Relationship Id="rId1" Type="http://schemas.openxmlformats.org/officeDocument/2006/relationships/slideLayout" Target="../slideLayouts/slideLayout58.xml"/></Relationships>
</file>

<file path=ppt/slideMasters/_rels/slideMaster54.xml.rels><?xml version="1.0" encoding="UTF-8" standalone="yes"?>
<Relationships xmlns="http://schemas.openxmlformats.org/package/2006/relationships"><Relationship Id="rId2" Type="http://schemas.openxmlformats.org/officeDocument/2006/relationships/theme" Target="../theme/theme54.xml"/><Relationship Id="rId1" Type="http://schemas.openxmlformats.org/officeDocument/2006/relationships/slideLayout" Target="../slideLayouts/slideLayout59.xml"/></Relationships>
</file>

<file path=ppt/slideMasters/_rels/slideMaster55.xml.rels><?xml version="1.0" encoding="UTF-8" standalone="yes"?>
<Relationships xmlns="http://schemas.openxmlformats.org/package/2006/relationships"><Relationship Id="rId2" Type="http://schemas.openxmlformats.org/officeDocument/2006/relationships/theme" Target="../theme/theme55.xml"/><Relationship Id="rId1" Type="http://schemas.openxmlformats.org/officeDocument/2006/relationships/slideLayout" Target="../slideLayouts/slideLayout60.xml"/></Relationships>
</file>

<file path=ppt/slideMasters/_rels/slideMaster56.xml.rels><?xml version="1.0" encoding="UTF-8" standalone="yes"?>
<Relationships xmlns="http://schemas.openxmlformats.org/package/2006/relationships"><Relationship Id="rId2" Type="http://schemas.openxmlformats.org/officeDocument/2006/relationships/theme" Target="../theme/theme56.xml"/><Relationship Id="rId1" Type="http://schemas.openxmlformats.org/officeDocument/2006/relationships/slideLayout" Target="../slideLayouts/slideLayout61.xml"/></Relationships>
</file>

<file path=ppt/slideMasters/_rels/slideMaster57.xml.rels><?xml version="1.0" encoding="UTF-8" standalone="yes"?>
<Relationships xmlns="http://schemas.openxmlformats.org/package/2006/relationships"><Relationship Id="rId2" Type="http://schemas.openxmlformats.org/officeDocument/2006/relationships/theme" Target="../theme/theme57.xml"/><Relationship Id="rId1" Type="http://schemas.openxmlformats.org/officeDocument/2006/relationships/slideLayout" Target="../slideLayouts/slideLayout62.xml"/></Relationships>
</file>

<file path=ppt/slideMasters/_rels/slideMaster58.xml.rels><?xml version="1.0" encoding="UTF-8" standalone="yes"?>
<Relationships xmlns="http://schemas.openxmlformats.org/package/2006/relationships"><Relationship Id="rId2" Type="http://schemas.openxmlformats.org/officeDocument/2006/relationships/theme" Target="../theme/theme58.xml"/><Relationship Id="rId1" Type="http://schemas.openxmlformats.org/officeDocument/2006/relationships/slideLayout" Target="../slideLayouts/slideLayout63.xml"/></Relationships>
</file>

<file path=ppt/slideMasters/_rels/slideMaster59.xml.rels><?xml version="1.0" encoding="UTF-8" standalone="yes"?>
<Relationships xmlns="http://schemas.openxmlformats.org/package/2006/relationships"><Relationship Id="rId2" Type="http://schemas.openxmlformats.org/officeDocument/2006/relationships/theme" Target="../theme/theme59.xml"/><Relationship Id="rId1"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60.xml.rels><?xml version="1.0" encoding="UTF-8" standalone="yes"?>
<Relationships xmlns="http://schemas.openxmlformats.org/package/2006/relationships"><Relationship Id="rId2" Type="http://schemas.openxmlformats.org/officeDocument/2006/relationships/theme" Target="../theme/theme60.xml"/><Relationship Id="rId1" Type="http://schemas.openxmlformats.org/officeDocument/2006/relationships/slideLayout" Target="../slideLayouts/slideLayout65.xml"/></Relationships>
</file>

<file path=ppt/slideMasters/_rels/slideMaster61.xml.rels><?xml version="1.0" encoding="UTF-8" standalone="yes"?>
<Relationships xmlns="http://schemas.openxmlformats.org/package/2006/relationships"><Relationship Id="rId2" Type="http://schemas.openxmlformats.org/officeDocument/2006/relationships/theme" Target="../theme/theme61.xml"/><Relationship Id="rId1" Type="http://schemas.openxmlformats.org/officeDocument/2006/relationships/slideLayout" Target="../slideLayouts/slideLayout66.xml"/></Relationships>
</file>

<file path=ppt/slideMasters/_rels/slideMaster62.xml.rels><?xml version="1.0" encoding="UTF-8" standalone="yes"?>
<Relationships xmlns="http://schemas.openxmlformats.org/package/2006/relationships"><Relationship Id="rId2" Type="http://schemas.openxmlformats.org/officeDocument/2006/relationships/theme" Target="../theme/theme62.xml"/><Relationship Id="rId1" Type="http://schemas.openxmlformats.org/officeDocument/2006/relationships/slideLayout" Target="../slideLayouts/slideLayout67.xml"/></Relationships>
</file>

<file path=ppt/slideMasters/_rels/slideMaster63.xml.rels><?xml version="1.0" encoding="UTF-8" standalone="yes"?>
<Relationships xmlns="http://schemas.openxmlformats.org/package/2006/relationships"><Relationship Id="rId2" Type="http://schemas.openxmlformats.org/officeDocument/2006/relationships/theme" Target="../theme/theme63.xml"/><Relationship Id="rId1" Type="http://schemas.openxmlformats.org/officeDocument/2006/relationships/slideLayout" Target="../slideLayouts/slideLayout68.xml"/></Relationships>
</file>

<file path=ppt/slideMasters/_rels/slideMaster64.xml.rels><?xml version="1.0" encoding="UTF-8" standalone="yes"?>
<Relationships xmlns="http://schemas.openxmlformats.org/package/2006/relationships"><Relationship Id="rId2" Type="http://schemas.openxmlformats.org/officeDocument/2006/relationships/theme" Target="../theme/theme64.xml"/><Relationship Id="rId1" Type="http://schemas.openxmlformats.org/officeDocument/2006/relationships/slideLayout" Target="../slideLayouts/slideLayout69.xml"/></Relationships>
</file>

<file path=ppt/slideMasters/_rels/slideMaster65.xml.rels><?xml version="1.0" encoding="UTF-8" standalone="yes"?>
<Relationships xmlns="http://schemas.openxmlformats.org/package/2006/relationships"><Relationship Id="rId2" Type="http://schemas.openxmlformats.org/officeDocument/2006/relationships/theme" Target="../theme/theme65.xml"/><Relationship Id="rId1" Type="http://schemas.openxmlformats.org/officeDocument/2006/relationships/slideLayout" Target="../slideLayouts/slideLayout70.xml"/></Relationships>
</file>

<file path=ppt/slideMasters/_rels/slideMaster66.xml.rels><?xml version="1.0" encoding="UTF-8" standalone="yes"?>
<Relationships xmlns="http://schemas.openxmlformats.org/package/2006/relationships"><Relationship Id="rId2" Type="http://schemas.openxmlformats.org/officeDocument/2006/relationships/theme" Target="../theme/theme66.xml"/><Relationship Id="rId1" Type="http://schemas.openxmlformats.org/officeDocument/2006/relationships/slideLayout" Target="../slideLayouts/slideLayout71.xml"/></Relationships>
</file>

<file path=ppt/slideMasters/_rels/slideMaster67.xml.rels><?xml version="1.0" encoding="UTF-8" standalone="yes"?>
<Relationships xmlns="http://schemas.openxmlformats.org/package/2006/relationships"><Relationship Id="rId2" Type="http://schemas.openxmlformats.org/officeDocument/2006/relationships/theme" Target="../theme/theme67.xml"/><Relationship Id="rId1" Type="http://schemas.openxmlformats.org/officeDocument/2006/relationships/slideLayout" Target="../slideLayouts/slideLayout72.xml"/></Relationships>
</file>

<file path=ppt/slideMasters/_rels/slideMaster68.xml.rels><?xml version="1.0" encoding="UTF-8" standalone="yes"?>
<Relationships xmlns="http://schemas.openxmlformats.org/package/2006/relationships"><Relationship Id="rId2" Type="http://schemas.openxmlformats.org/officeDocument/2006/relationships/theme" Target="../theme/theme68.xml"/><Relationship Id="rId1" Type="http://schemas.openxmlformats.org/officeDocument/2006/relationships/slideLayout" Target="../slideLayouts/slideLayout73.xml"/></Relationships>
</file>

<file path=ppt/slideMasters/_rels/slideMaster69.xml.rels><?xml version="1.0" encoding="UTF-8" standalone="yes"?>
<Relationships xmlns="http://schemas.openxmlformats.org/package/2006/relationships"><Relationship Id="rId2" Type="http://schemas.openxmlformats.org/officeDocument/2006/relationships/theme" Target="../theme/theme69.xml"/><Relationship Id="rId1"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70.xml.rels><?xml version="1.0" encoding="UTF-8" standalone="yes"?>
<Relationships xmlns="http://schemas.openxmlformats.org/package/2006/relationships"><Relationship Id="rId2" Type="http://schemas.openxmlformats.org/officeDocument/2006/relationships/theme" Target="../theme/theme70.xml"/><Relationship Id="rId1" Type="http://schemas.openxmlformats.org/officeDocument/2006/relationships/slideLayout" Target="../slideLayouts/slideLayout75.xml"/></Relationships>
</file>

<file path=ppt/slideMasters/_rels/slideMaster71.xml.rels><?xml version="1.0" encoding="UTF-8" standalone="yes"?>
<Relationships xmlns="http://schemas.openxmlformats.org/package/2006/relationships"><Relationship Id="rId2" Type="http://schemas.openxmlformats.org/officeDocument/2006/relationships/theme" Target="../theme/theme71.xml"/><Relationship Id="rId1" Type="http://schemas.openxmlformats.org/officeDocument/2006/relationships/slideLayout" Target="../slideLayouts/slideLayout76.xml"/></Relationships>
</file>

<file path=ppt/slideMasters/_rels/slideMaster72.xml.rels><?xml version="1.0" encoding="UTF-8" standalone="yes"?>
<Relationships xmlns="http://schemas.openxmlformats.org/package/2006/relationships"><Relationship Id="rId2" Type="http://schemas.openxmlformats.org/officeDocument/2006/relationships/theme" Target="../theme/theme72.xml"/><Relationship Id="rId1" Type="http://schemas.openxmlformats.org/officeDocument/2006/relationships/slideLayout" Target="../slideLayouts/slideLayout77.xml"/></Relationships>
</file>

<file path=ppt/slideMasters/_rels/slideMaster73.xml.rels><?xml version="1.0" encoding="UTF-8" standalone="yes"?>
<Relationships xmlns="http://schemas.openxmlformats.org/package/2006/relationships"><Relationship Id="rId2" Type="http://schemas.openxmlformats.org/officeDocument/2006/relationships/theme" Target="../theme/theme73.xml"/><Relationship Id="rId1" Type="http://schemas.openxmlformats.org/officeDocument/2006/relationships/slideLayout" Target="../slideLayouts/slideLayout78.xml"/></Relationships>
</file>

<file path=ppt/slideMasters/_rels/slideMaster74.xml.rels><?xml version="1.0" encoding="UTF-8" standalone="yes"?>
<Relationships xmlns="http://schemas.openxmlformats.org/package/2006/relationships"><Relationship Id="rId2" Type="http://schemas.openxmlformats.org/officeDocument/2006/relationships/theme" Target="../theme/theme74.xml"/><Relationship Id="rId1" Type="http://schemas.openxmlformats.org/officeDocument/2006/relationships/slideLayout" Target="../slideLayouts/slideLayout79.xml"/></Relationships>
</file>

<file path=ppt/slideMasters/_rels/slideMaster75.xml.rels><?xml version="1.0" encoding="UTF-8" standalone="yes"?>
<Relationships xmlns="http://schemas.openxmlformats.org/package/2006/relationships"><Relationship Id="rId2" Type="http://schemas.openxmlformats.org/officeDocument/2006/relationships/theme" Target="../theme/theme75.xml"/><Relationship Id="rId1" Type="http://schemas.openxmlformats.org/officeDocument/2006/relationships/slideLayout" Target="../slideLayouts/slideLayout80.xml"/></Relationships>
</file>

<file path=ppt/slideMasters/_rels/slideMaster76.xml.rels><?xml version="1.0" encoding="UTF-8" standalone="yes"?>
<Relationships xmlns="http://schemas.openxmlformats.org/package/2006/relationships"><Relationship Id="rId2" Type="http://schemas.openxmlformats.org/officeDocument/2006/relationships/theme" Target="../theme/theme76.xml"/><Relationship Id="rId1" Type="http://schemas.openxmlformats.org/officeDocument/2006/relationships/slideLayout" Target="../slideLayouts/slideLayout81.xml"/></Relationships>
</file>

<file path=ppt/slideMasters/_rels/slideMaster77.xml.rels><?xml version="1.0" encoding="UTF-8" standalone="yes"?>
<Relationships xmlns="http://schemas.openxmlformats.org/package/2006/relationships"><Relationship Id="rId2" Type="http://schemas.openxmlformats.org/officeDocument/2006/relationships/theme" Target="../theme/theme77.xml"/><Relationship Id="rId1" Type="http://schemas.openxmlformats.org/officeDocument/2006/relationships/slideLayout" Target="../slideLayouts/slideLayout82.xml"/></Relationships>
</file>

<file path=ppt/slideMasters/_rels/slideMaster78.xml.rels><?xml version="1.0" encoding="UTF-8" standalone="yes"?>
<Relationships xmlns="http://schemas.openxmlformats.org/package/2006/relationships"><Relationship Id="rId2" Type="http://schemas.openxmlformats.org/officeDocument/2006/relationships/theme" Target="../theme/theme78.xml"/><Relationship Id="rId1" Type="http://schemas.openxmlformats.org/officeDocument/2006/relationships/slideLayout" Target="../slideLayouts/slideLayout83.xml"/></Relationships>
</file>

<file path=ppt/slideMasters/_rels/slideMaster79.xml.rels><?xml version="1.0" encoding="UTF-8" standalone="yes"?>
<Relationships xmlns="http://schemas.openxmlformats.org/package/2006/relationships"><Relationship Id="rId2" Type="http://schemas.openxmlformats.org/officeDocument/2006/relationships/theme" Target="../theme/theme79.xml"/><Relationship Id="rId1"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3.xml"/></Relationships>
</file>

<file path=ppt/slideMasters/_rels/slideMaster80.xml.rels><?xml version="1.0" encoding="UTF-8" standalone="yes"?>
<Relationships xmlns="http://schemas.openxmlformats.org/package/2006/relationships"><Relationship Id="rId2" Type="http://schemas.openxmlformats.org/officeDocument/2006/relationships/theme" Target="../theme/theme80.xml"/><Relationship Id="rId1" Type="http://schemas.openxmlformats.org/officeDocument/2006/relationships/slideLayout" Target="../slideLayouts/slideLayout85.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1.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82.xml.rels><?xml version="1.0" encoding="UTF-8" standalone="yes"?>
<Relationships xmlns="http://schemas.openxmlformats.org/package/2006/relationships"><Relationship Id="rId2" Type="http://schemas.openxmlformats.org/officeDocument/2006/relationships/theme" Target="../theme/theme82.xml"/><Relationship Id="rId1" Type="http://schemas.openxmlformats.org/officeDocument/2006/relationships/slideLayout" Target="../slideLayouts/slideLayout97.xml"/></Relationships>
</file>

<file path=ppt/slideMasters/_rels/slideMaster83.xml.rels><?xml version="1.0" encoding="UTF-8" standalone="yes"?>
<Relationships xmlns="http://schemas.openxmlformats.org/package/2006/relationships"><Relationship Id="rId2" Type="http://schemas.openxmlformats.org/officeDocument/2006/relationships/theme" Target="../theme/theme83.xml"/><Relationship Id="rId1" Type="http://schemas.openxmlformats.org/officeDocument/2006/relationships/slideLayout" Target="../slideLayouts/slideLayout98.xml"/></Relationships>
</file>

<file path=ppt/slideMasters/_rels/slideMaster84.xml.rels><?xml version="1.0" encoding="UTF-8" standalone="yes"?>
<Relationships xmlns="http://schemas.openxmlformats.org/package/2006/relationships"><Relationship Id="rId2" Type="http://schemas.openxmlformats.org/officeDocument/2006/relationships/theme" Target="../theme/theme84.xml"/><Relationship Id="rId1" Type="http://schemas.openxmlformats.org/officeDocument/2006/relationships/slideLayout" Target="../slideLayouts/slideLayout99.xml"/></Relationships>
</file>

<file path=ppt/slideMasters/_rels/slideMaster85.xml.rels><?xml version="1.0" encoding="UTF-8" standalone="yes"?>
<Relationships xmlns="http://schemas.openxmlformats.org/package/2006/relationships"><Relationship Id="rId2" Type="http://schemas.openxmlformats.org/officeDocument/2006/relationships/theme" Target="../theme/theme85.xml"/><Relationship Id="rId1" Type="http://schemas.openxmlformats.org/officeDocument/2006/relationships/slideLayout" Target="../slideLayouts/slideLayout100.xml"/></Relationships>
</file>

<file path=ppt/slideMasters/_rels/slideMaster86.xml.rels><?xml version="1.0" encoding="UTF-8" standalone="yes"?>
<Relationships xmlns="http://schemas.openxmlformats.org/package/2006/relationships"><Relationship Id="rId2" Type="http://schemas.openxmlformats.org/officeDocument/2006/relationships/theme" Target="../theme/theme86.xml"/><Relationship Id="rId1" Type="http://schemas.openxmlformats.org/officeDocument/2006/relationships/slideLayout" Target="../slideLayouts/slideLayout101.xml"/></Relationships>
</file>

<file path=ppt/slideMasters/_rels/slideMaster87.xml.rels><?xml version="1.0" encoding="UTF-8" standalone="yes"?>
<Relationships xmlns="http://schemas.openxmlformats.org/package/2006/relationships"><Relationship Id="rId2" Type="http://schemas.openxmlformats.org/officeDocument/2006/relationships/theme" Target="../theme/theme87.xml"/><Relationship Id="rId1" Type="http://schemas.openxmlformats.org/officeDocument/2006/relationships/slideLayout" Target="../slideLayouts/slideLayout102.xml"/></Relationships>
</file>

<file path=ppt/slideMasters/_rels/slideMaster88.xml.rels><?xml version="1.0" encoding="UTF-8" standalone="yes"?>
<Relationships xmlns="http://schemas.openxmlformats.org/package/2006/relationships"><Relationship Id="rId2" Type="http://schemas.openxmlformats.org/officeDocument/2006/relationships/theme" Target="../theme/theme88.xml"/><Relationship Id="rId1" Type="http://schemas.openxmlformats.org/officeDocument/2006/relationships/slideLayout" Target="../slideLayouts/slideLayout103.xml"/></Relationships>
</file>

<file path=ppt/slideMasters/_rels/slideMaster89.xml.rels><?xml version="1.0" encoding="UTF-8" standalone="yes"?>
<Relationships xmlns="http://schemas.openxmlformats.org/package/2006/relationships"><Relationship Id="rId2" Type="http://schemas.openxmlformats.org/officeDocument/2006/relationships/theme" Target="../theme/theme89.xml"/><Relationship Id="rId1"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4.xml"/></Relationships>
</file>

<file path=ppt/slideMasters/_rels/slideMaster90.xml.rels><?xml version="1.0" encoding="UTF-8" standalone="yes"?>
<Relationships xmlns="http://schemas.openxmlformats.org/package/2006/relationships"><Relationship Id="rId3" Type="http://schemas.openxmlformats.org/officeDocument/2006/relationships/theme" Target="../theme/theme90.xml"/><Relationship Id="rId2" Type="http://schemas.openxmlformats.org/officeDocument/2006/relationships/slideLayout" Target="../slideLayouts/slideLayout106.xml"/><Relationship Id="rId1" Type="http://schemas.openxmlformats.org/officeDocument/2006/relationships/slideLayout" Target="../slideLayouts/slideLayout105.xml"/></Relationships>
</file>

<file path=ppt/slideMasters/_rels/slideMaster91.xml.rels><?xml version="1.0" encoding="UTF-8" standalone="yes"?>
<Relationships xmlns="http://schemas.openxmlformats.org/package/2006/relationships"><Relationship Id="rId2" Type="http://schemas.openxmlformats.org/officeDocument/2006/relationships/theme" Target="../theme/theme91.xml"/><Relationship Id="rId1" Type="http://schemas.openxmlformats.org/officeDocument/2006/relationships/slideLayout" Target="../slideLayouts/slideLayout107.xml"/></Relationships>
</file>

<file path=ppt/slideMasters/_rels/slideMaster92.xml.rels><?xml version="1.0" encoding="UTF-8" standalone="yes"?>
<Relationships xmlns="http://schemas.openxmlformats.org/package/2006/relationships"><Relationship Id="rId2" Type="http://schemas.openxmlformats.org/officeDocument/2006/relationships/theme" Target="../theme/theme92.xml"/><Relationship Id="rId1" Type="http://schemas.openxmlformats.org/officeDocument/2006/relationships/slideLayout" Target="../slideLayouts/slideLayout108.xml"/></Relationships>
</file>

<file path=ppt/slideMasters/_rels/slideMaster93.xml.rels><?xml version="1.0" encoding="UTF-8" standalone="yes"?>
<Relationships xmlns="http://schemas.openxmlformats.org/package/2006/relationships"><Relationship Id="rId2" Type="http://schemas.openxmlformats.org/officeDocument/2006/relationships/theme" Target="../theme/theme93.xml"/><Relationship Id="rId1" Type="http://schemas.openxmlformats.org/officeDocument/2006/relationships/slideLayout" Target="../slideLayouts/slideLayout109.xml"/></Relationships>
</file>

<file path=ppt/slideMasters/_rels/slideMaster94.xml.rels><?xml version="1.0" encoding="UTF-8" standalone="yes"?>
<Relationships xmlns="http://schemas.openxmlformats.org/package/2006/relationships"><Relationship Id="rId2" Type="http://schemas.openxmlformats.org/officeDocument/2006/relationships/theme" Target="../theme/theme94.xml"/><Relationship Id="rId1" Type="http://schemas.openxmlformats.org/officeDocument/2006/relationships/slideLayout" Target="../slideLayouts/slideLayout110.xml"/></Relationships>
</file>

<file path=ppt/slideMasters/_rels/slideMaster95.xml.rels><?xml version="1.0" encoding="UTF-8" standalone="yes"?>
<Relationships xmlns="http://schemas.openxmlformats.org/package/2006/relationships"><Relationship Id="rId2" Type="http://schemas.openxmlformats.org/officeDocument/2006/relationships/theme" Target="../theme/theme95.xml"/><Relationship Id="rId1" Type="http://schemas.openxmlformats.org/officeDocument/2006/relationships/slideLayout" Target="../slideLayouts/slideLayout111.xml"/></Relationships>
</file>

<file path=ppt/slideMasters/_rels/slideMaster96.xml.rels><?xml version="1.0" encoding="UTF-8" standalone="yes"?>
<Relationships xmlns="http://schemas.openxmlformats.org/package/2006/relationships"><Relationship Id="rId2" Type="http://schemas.openxmlformats.org/officeDocument/2006/relationships/theme" Target="../theme/theme96.xml"/><Relationship Id="rId1" Type="http://schemas.openxmlformats.org/officeDocument/2006/relationships/slideLayout" Target="../slideLayouts/slideLayout112.xml"/></Relationships>
</file>

<file path=ppt/slideMasters/_rels/slideMaster97.xml.rels><?xml version="1.0" encoding="UTF-8" standalone="yes"?>
<Relationships xmlns="http://schemas.openxmlformats.org/package/2006/relationships"><Relationship Id="rId2" Type="http://schemas.openxmlformats.org/officeDocument/2006/relationships/theme" Target="../theme/theme97.xml"/><Relationship Id="rId1" Type="http://schemas.openxmlformats.org/officeDocument/2006/relationships/slideLayout" Target="../slideLayouts/slideLayout113.xml"/></Relationships>
</file>

<file path=ppt/slideMasters/_rels/slideMaster98.xml.rels><?xml version="1.0" encoding="UTF-8" standalone="yes"?>
<Relationships xmlns="http://schemas.openxmlformats.org/package/2006/relationships"><Relationship Id="rId2" Type="http://schemas.openxmlformats.org/officeDocument/2006/relationships/theme" Target="../theme/theme98.xml"/><Relationship Id="rId1" Type="http://schemas.openxmlformats.org/officeDocument/2006/relationships/slideLayout" Target="../slideLayouts/slideLayout114.xml"/></Relationships>
</file>

<file path=ppt/slideMasters/_rels/slideMaster99.xml.rels><?xml version="1.0" encoding="UTF-8" standalone="yes"?>
<Relationships xmlns="http://schemas.openxmlformats.org/package/2006/relationships"><Relationship Id="rId2" Type="http://schemas.openxmlformats.org/officeDocument/2006/relationships/theme" Target="../theme/theme99.xml"/><Relationship Id="rId1"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83" y="132522"/>
            <a:ext cx="8543108" cy="958863"/>
          </a:xfrm>
          <a:prstGeom prst="rect">
            <a:avLst/>
          </a:prstGeom>
        </p:spPr>
        <p:txBody>
          <a:bodyPr vert="horz" wrap="square"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87383" y="1227909"/>
            <a:ext cx="8543108" cy="494905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42076-AF05-44DF-A649-FE6D3DDBD4EA}" type="datetime1">
              <a:rPr lang="en-US" smtClean="0"/>
              <a:t>2/28/2019</a:t>
            </a:fld>
            <a:endParaRPr lang="en-US"/>
          </a:p>
        </p:txBody>
      </p:sp>
      <p:sp>
        <p:nvSpPr>
          <p:cNvPr id="5" name="Footer Placeholder 4"/>
          <p:cNvSpPr>
            <a:spLocks noGrp="1"/>
          </p:cNvSpPr>
          <p:nvPr>
            <p:ph type="ftr" sz="quarter" idx="3"/>
          </p:nvPr>
        </p:nvSpPr>
        <p:spPr>
          <a:xfrm>
            <a:off x="72424" y="6523173"/>
            <a:ext cx="3086100" cy="365125"/>
          </a:xfrm>
          <a:prstGeom prst="rect">
            <a:avLst/>
          </a:prstGeom>
        </p:spPr>
        <p:txBody>
          <a:bodyPr vert="horz" lIns="91440" tIns="45720" rIns="91440" bIns="45720" rtlCol="0" anchor="ctr"/>
          <a:lstStyle>
            <a:lvl1pPr algn="l">
              <a:defRPr sz="900">
                <a:solidFill>
                  <a:schemeClr val="tx1"/>
                </a:solidFill>
              </a:defRPr>
            </a:lvl1pPr>
          </a:lstStyle>
          <a:p>
            <a:r>
              <a:rPr lang="en-US" smtClean="0"/>
              <a:t>© 2016 Pearson Education, Inc.</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DE886-DA9C-4BB0-9CDA-E860E39C9479}" type="slidenum">
              <a:rPr lang="en-US" smtClean="0"/>
              <a:t>‹#›</a:t>
            </a:fld>
            <a:endParaRPr lang="en-US"/>
          </a:p>
        </p:txBody>
      </p:sp>
    </p:spTree>
    <p:extLst>
      <p:ext uri="{BB962C8B-B14F-4D97-AF65-F5344CB8AC3E}">
        <p14:creationId xmlns:p14="http://schemas.microsoft.com/office/powerpoint/2010/main" val="64233430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hf sldNum="0" hdr="0" dt="0"/>
  <p:txStyles>
    <p:titleStyle>
      <a:lvl1pPr algn="l" defTabSz="914400" rtl="0" eaLnBrk="1" latinLnBrk="0" hangingPunct="1">
        <a:lnSpc>
          <a:spcPct val="90000"/>
        </a:lnSpc>
        <a:spcBef>
          <a:spcPct val="0"/>
        </a:spcBef>
        <a:buNone/>
        <a:defRPr sz="3200" b="1"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1200"/>
        </a:spcAft>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959421158"/>
      </p:ext>
    </p:extLst>
  </p:cSld>
  <p:clrMap bg1="lt1" tx1="dk1" bg2="lt2" tx2="dk2" accent1="accent1" accent2="accent2" accent3="accent3" accent4="accent4" accent5="accent5" accent6="accent6" hlink="hlink" folHlink="folHlink"/>
  <p:sldLayoutIdLst>
    <p:sldLayoutId id="214748370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1179001"/>
      </p:ext>
    </p:extLst>
  </p:cSld>
  <p:clrMap bg1="lt1" tx1="dk1" bg2="lt2" tx2="dk2" accent1="accent1" accent2="accent2" accent3="accent3" accent4="accent4" accent5="accent5" accent6="accent6" hlink="hlink" folHlink="folHlink"/>
  <p:sldLayoutIdLst>
    <p:sldLayoutId id="214748394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967660157"/>
      </p:ext>
    </p:extLst>
  </p:cSld>
  <p:clrMap bg1="lt1" tx1="dk1" bg2="lt2" tx2="dk2" accent1="accent1" accent2="accent2" accent3="accent3" accent4="accent4" accent5="accent5" accent6="accent6" hlink="hlink" folHlink="folHlink"/>
  <p:sldLayoutIdLst>
    <p:sldLayoutId id="214748394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01756972"/>
      </p:ext>
    </p:extLst>
  </p:cSld>
  <p:clrMap bg1="lt1" tx1="dk1" bg2="lt2" tx2="dk2" accent1="accent1" accent2="accent2" accent3="accent3" accent4="accent4" accent5="accent5" accent6="accent6" hlink="hlink" folHlink="folHlink"/>
  <p:sldLayoutIdLst>
    <p:sldLayoutId id="214748394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14138042"/>
      </p:ext>
    </p:extLst>
  </p:cSld>
  <p:clrMap bg1="lt1" tx1="dk1" bg2="lt2" tx2="dk2" accent1="accent1" accent2="accent2" accent3="accent3" accent4="accent4" accent5="accent5" accent6="accent6" hlink="hlink" folHlink="folHlink"/>
  <p:sldLayoutIdLst>
    <p:sldLayoutId id="214748394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373953732"/>
      </p:ext>
    </p:extLst>
  </p:cSld>
  <p:clrMap bg1="lt1" tx1="dk1" bg2="lt2" tx2="dk2" accent1="accent1" accent2="accent2" accent3="accent3" accent4="accent4" accent5="accent5" accent6="accent6" hlink="hlink" folHlink="folHlink"/>
  <p:sldLayoutIdLst>
    <p:sldLayoutId id="214748395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22911151"/>
      </p:ext>
    </p:extLst>
  </p:cSld>
  <p:clrMap bg1="lt1" tx1="dk1" bg2="lt2" tx2="dk2" accent1="accent1" accent2="accent2" accent3="accent3" accent4="accent4" accent5="accent5" accent6="accent6" hlink="hlink" folHlink="folHlink"/>
  <p:sldLayoutIdLst>
    <p:sldLayoutId id="214748395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95821728"/>
      </p:ext>
    </p:extLst>
  </p:cSld>
  <p:clrMap bg1="lt1" tx1="dk1" bg2="lt2" tx2="dk2" accent1="accent1" accent2="accent2" accent3="accent3" accent4="accent4" accent5="accent5" accent6="accent6" hlink="hlink" folHlink="folHlink"/>
  <p:sldLayoutIdLst>
    <p:sldLayoutId id="214748395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10579559"/>
      </p:ext>
    </p:extLst>
  </p:cSld>
  <p:clrMap bg1="lt1" tx1="dk1" bg2="lt2" tx2="dk2" accent1="accent1" accent2="accent2" accent3="accent3" accent4="accent4" accent5="accent5" accent6="accent6" hlink="hlink" folHlink="folHlink"/>
  <p:sldLayoutIdLst>
    <p:sldLayoutId id="214748395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719091326"/>
      </p:ext>
    </p:extLst>
  </p:cSld>
  <p:clrMap bg1="lt1" tx1="dk1" bg2="lt2" tx2="dk2" accent1="accent1" accent2="accent2" accent3="accent3" accent4="accent4" accent5="accent5" accent6="accent6" hlink="hlink" folHlink="folHlink"/>
  <p:sldLayoutIdLst>
    <p:sldLayoutId id="214748395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25629567"/>
      </p:ext>
    </p:extLst>
  </p:cSld>
  <p:clrMap bg1="lt1" tx1="dk1" bg2="lt2" tx2="dk2" accent1="accent1" accent2="accent2" accent3="accent3" accent4="accent4" accent5="accent5" accent6="accent6" hlink="hlink" folHlink="folHlink"/>
  <p:sldLayoutIdLst>
    <p:sldLayoutId id="214748396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8707499"/>
      </p:ext>
    </p:extLst>
  </p:cSld>
  <p:clrMap bg1="lt1" tx1="dk1" bg2="lt2" tx2="dk2" accent1="accent1" accent2="accent2" accent3="accent3" accent4="accent4" accent5="accent5" accent6="accent6" hlink="hlink" folHlink="folHlink"/>
  <p:sldLayoutIdLst>
    <p:sldLayoutId id="214748370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ChangeArrowheads="1"/>
          </p:cNvSpPr>
          <p:nvPr/>
        </p:nvSpPr>
        <p:spPr bwMode="auto">
          <a:xfrm>
            <a:off x="66675" y="6581775"/>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0" hangingPunct="0">
              <a:defRPr/>
            </a:pPr>
            <a:r>
              <a:rPr lang="en-US" altLang="en-US" sz="900" smtClean="0">
                <a:solidFill>
                  <a:srgbClr val="000000"/>
                </a:solidFill>
                <a:ea typeface="ＭＳ Ｐゴシック" panose="020B0600070205080204" pitchFamily="34" charset="-128"/>
              </a:rPr>
              <a:t>© 2016 Pearson Education, Inc.</a:t>
            </a:r>
          </a:p>
        </p:txBody>
      </p:sp>
    </p:spTree>
    <p:extLst>
      <p:ext uri="{BB962C8B-B14F-4D97-AF65-F5344CB8AC3E}">
        <p14:creationId xmlns:p14="http://schemas.microsoft.com/office/powerpoint/2010/main" val="2983556539"/>
      </p:ext>
    </p:extLst>
  </p:cSld>
  <p:clrMap bg1="lt1" tx1="dk1" bg2="lt2" tx2="dk2" accent1="accent1" accent2="accent2" accent3="accent3" accent4="accent4" accent5="accent5" accent6="accent6" hlink="hlink" folHlink="folHlink"/>
  <p:sldLayoutIdLst>
    <p:sldLayoutId id="214748396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74619248"/>
      </p:ext>
    </p:extLst>
  </p:cSld>
  <p:clrMap bg1="lt1" tx1="dk1" bg2="lt2" tx2="dk2" accent1="accent1" accent2="accent2" accent3="accent3" accent4="accent4" accent5="accent5" accent6="accent6" hlink="hlink" folHlink="folHlink"/>
  <p:sldLayoutIdLst>
    <p:sldLayoutId id="214748370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89691697"/>
      </p:ext>
    </p:extLst>
  </p:cSld>
  <p:clrMap bg1="lt1" tx1="dk1" bg2="lt2" tx2="dk2" accent1="accent1" accent2="accent2" accent3="accent3" accent4="accent4" accent5="accent5" accent6="accent6" hlink="hlink" folHlink="folHlink"/>
  <p:sldLayoutIdLst>
    <p:sldLayoutId id="214748370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592158054"/>
      </p:ext>
    </p:extLst>
  </p:cSld>
  <p:clrMap bg1="lt1" tx1="dk1" bg2="lt2" tx2="dk2" accent1="accent1" accent2="accent2" accent3="accent3" accent4="accent4" accent5="accent5" accent6="accent6" hlink="hlink" folHlink="folHlink"/>
  <p:sldLayoutIdLst>
    <p:sldLayoutId id="214748371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635244515"/>
      </p:ext>
    </p:extLst>
  </p:cSld>
  <p:clrMap bg1="lt1" tx1="dk1" bg2="lt2" tx2="dk2" accent1="accent1" accent2="accent2" accent3="accent3" accent4="accent4" accent5="accent5" accent6="accent6" hlink="hlink" folHlink="folHlink"/>
  <p:sldLayoutIdLst>
    <p:sldLayoutId id="214748371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17658267"/>
      </p:ext>
    </p:extLst>
  </p:cSld>
  <p:clrMap bg1="lt1" tx1="dk1" bg2="lt2" tx2="dk2" accent1="accent1" accent2="accent2" accent3="accent3" accent4="accent4" accent5="accent5" accent6="accent6" hlink="hlink" folHlink="folHlink"/>
  <p:sldLayoutIdLst>
    <p:sldLayoutId id="214748371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82293241"/>
      </p:ext>
    </p:extLst>
  </p:cSld>
  <p:clrMap bg1="lt1" tx1="dk1" bg2="lt2" tx2="dk2" accent1="accent1" accent2="accent2" accent3="accent3" accent4="accent4" accent5="accent5" accent6="accent6" hlink="hlink" folHlink="folHlink"/>
  <p:sldLayoutIdLst>
    <p:sldLayoutId id="214748371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535894209"/>
      </p:ext>
    </p:extLst>
  </p:cSld>
  <p:clrMap bg1="lt1" tx1="dk1" bg2="lt2" tx2="dk2" accent1="accent1" accent2="accent2" accent3="accent3" accent4="accent4" accent5="accent5" accent6="accent6" hlink="hlink" folHlink="folHlink"/>
  <p:sldLayoutIdLst>
    <p:sldLayoutId id="214748371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13665131"/>
      </p:ext>
    </p:extLst>
  </p:cSld>
  <p:clrMap bg1="lt1" tx1="dk1" bg2="lt2" tx2="dk2" accent1="accent1" accent2="accent2" accent3="accent3" accent4="accent4" accent5="accent5" accent6="accent6" hlink="hlink" folHlink="folHlink"/>
  <p:sldLayoutIdLst>
    <p:sldLayoutId id="214748372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906157522"/>
      </p:ext>
    </p:extLst>
  </p:cSld>
  <p:clrMap bg1="lt1" tx1="dk1" bg2="lt2" tx2="dk2" accent1="accent1" accent2="accent2" accent3="accent3" accent4="accent4" accent5="accent5" accent6="accent6" hlink="hlink" folHlink="folHlink"/>
  <p:sldLayoutIdLst>
    <p:sldLayoutId id="214748368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1680865"/>
      </p:ext>
    </p:extLst>
  </p:cSld>
  <p:clrMap bg1="lt1" tx1="dk1" bg2="lt2" tx2="dk2" accent1="accent1" accent2="accent2" accent3="accent3" accent4="accent4" accent5="accent5" accent6="accent6" hlink="hlink" folHlink="folHlink"/>
  <p:sldLayoutIdLst>
    <p:sldLayoutId id="214748372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92184849"/>
      </p:ext>
    </p:extLst>
  </p:cSld>
  <p:clrMap bg1="lt1" tx1="dk1" bg2="lt2" tx2="dk2" accent1="accent1" accent2="accent2" accent3="accent3" accent4="accent4" accent5="accent5" accent6="accent6" hlink="hlink" folHlink="folHlink"/>
  <p:sldLayoutIdLst>
    <p:sldLayoutId id="214748372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729369708"/>
      </p:ext>
    </p:extLst>
  </p:cSld>
  <p:clrMap bg1="lt1" tx1="dk1" bg2="lt2" tx2="dk2" accent1="accent1" accent2="accent2" accent3="accent3" accent4="accent4" accent5="accent5" accent6="accent6" hlink="hlink" folHlink="folHlink"/>
  <p:sldLayoutIdLst>
    <p:sldLayoutId id="214748372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31749831"/>
      </p:ext>
    </p:extLst>
  </p:cSld>
  <p:clrMap bg1="lt1" tx1="dk1" bg2="lt2" tx2="dk2" accent1="accent1" accent2="accent2" accent3="accent3" accent4="accent4" accent5="accent5" accent6="accent6" hlink="hlink" folHlink="folHlink"/>
  <p:sldLayoutIdLst>
    <p:sldLayoutId id="214748372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71887042"/>
      </p:ext>
    </p:extLst>
  </p:cSld>
  <p:clrMap bg1="lt1" tx1="dk1" bg2="lt2" tx2="dk2" accent1="accent1" accent2="accent2" accent3="accent3" accent4="accent4" accent5="accent5" accent6="accent6" hlink="hlink" folHlink="folHlink"/>
  <p:sldLayoutIdLst>
    <p:sldLayoutId id="214748373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702856031"/>
      </p:ext>
    </p:extLst>
  </p:cSld>
  <p:clrMap bg1="lt1" tx1="dk1" bg2="lt2" tx2="dk2" accent1="accent1" accent2="accent2" accent3="accent3" accent4="accent4" accent5="accent5" accent6="accent6" hlink="hlink" folHlink="folHlink"/>
  <p:sldLayoutIdLst>
    <p:sldLayoutId id="214748373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89825062"/>
      </p:ext>
    </p:extLst>
  </p:cSld>
  <p:clrMap bg1="lt1" tx1="dk1" bg2="lt2" tx2="dk2" accent1="accent1" accent2="accent2" accent3="accent3" accent4="accent4" accent5="accent5" accent6="accent6" hlink="hlink" folHlink="folHlink"/>
  <p:sldLayoutIdLst>
    <p:sldLayoutId id="214748373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09130809"/>
      </p:ext>
    </p:extLst>
  </p:cSld>
  <p:clrMap bg1="lt1" tx1="dk1" bg2="lt2" tx2="dk2" accent1="accent1" accent2="accent2" accent3="accent3" accent4="accent4" accent5="accent5" accent6="accent6" hlink="hlink" folHlink="folHlink"/>
  <p:sldLayoutIdLst>
    <p:sldLayoutId id="214748373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694771978"/>
      </p:ext>
    </p:extLst>
  </p:cSld>
  <p:clrMap bg1="lt1" tx1="dk1" bg2="lt2" tx2="dk2" accent1="accent1" accent2="accent2" accent3="accent3" accent4="accent4" accent5="accent5" accent6="accent6" hlink="hlink" folHlink="folHlink"/>
  <p:sldLayoutIdLst>
    <p:sldLayoutId id="214748373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19795058"/>
      </p:ext>
    </p:extLst>
  </p:cSld>
  <p:clrMap bg1="lt1" tx1="dk1" bg2="lt2" tx2="dk2" accent1="accent1" accent2="accent2" accent3="accent3" accent4="accent4" accent5="accent5" accent6="accent6" hlink="hlink" folHlink="folHlink"/>
  <p:sldLayoutIdLst>
    <p:sldLayoutId id="214748374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5708"/>
      </p:ext>
    </p:extLst>
  </p:cSld>
  <p:clrMap bg1="lt1" tx1="dk1" bg2="lt2" tx2="dk2" accent1="accent1" accent2="accent2" accent3="accent3" accent4="accent4" accent5="accent5" accent6="accent6" hlink="hlink" folHlink="folHlink"/>
  <p:sldLayoutIdLst>
    <p:sldLayoutId id="214748368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403695949"/>
      </p:ext>
    </p:extLst>
  </p:cSld>
  <p:clrMap bg1="lt1" tx1="dk1" bg2="lt2" tx2="dk2" accent1="accent1" accent2="accent2" accent3="accent3" accent4="accent4" accent5="accent5" accent6="accent6" hlink="hlink" folHlink="folHlink"/>
  <p:sldLayoutIdLst>
    <p:sldLayoutId id="214748374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6148904"/>
      </p:ext>
    </p:extLst>
  </p:cSld>
  <p:clrMap bg1="lt1" tx1="dk1" bg2="lt2" tx2="dk2" accent1="accent1" accent2="accent2" accent3="accent3" accent4="accent4" accent5="accent5" accent6="accent6" hlink="hlink" folHlink="folHlink"/>
  <p:sldLayoutIdLst>
    <p:sldLayoutId id="214748374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30038940"/>
      </p:ext>
    </p:extLst>
  </p:cSld>
  <p:clrMap bg1="lt1" tx1="dk1" bg2="lt2" tx2="dk2" accent1="accent1" accent2="accent2" accent3="accent3" accent4="accent4" accent5="accent5" accent6="accent6" hlink="hlink" folHlink="folHlink"/>
  <p:sldLayoutIdLst>
    <p:sldLayoutId id="214748374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26035331"/>
      </p:ext>
    </p:extLst>
  </p:cSld>
  <p:clrMap bg1="lt1" tx1="dk1" bg2="lt2" tx2="dk2" accent1="accent1" accent2="accent2" accent3="accent3" accent4="accent4" accent5="accent5" accent6="accent6" hlink="hlink" folHlink="folHlink"/>
  <p:sldLayoutIdLst>
    <p:sldLayoutId id="214748374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31548728"/>
      </p:ext>
    </p:extLst>
  </p:cSld>
  <p:clrMap bg1="lt1" tx1="dk1" bg2="lt2" tx2="dk2" accent1="accent1" accent2="accent2" accent3="accent3" accent4="accent4" accent5="accent5" accent6="accent6" hlink="hlink" folHlink="folHlink"/>
  <p:sldLayoutIdLst>
    <p:sldLayoutId id="214748375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84893988"/>
      </p:ext>
    </p:extLst>
  </p:cSld>
  <p:clrMap bg1="lt1" tx1="dk1" bg2="lt2" tx2="dk2" accent1="accent1" accent2="accent2" accent3="accent3" accent4="accent4" accent5="accent5" accent6="accent6" hlink="hlink" folHlink="folHlink"/>
  <p:sldLayoutIdLst>
    <p:sldLayoutId id="214748375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58198365"/>
      </p:ext>
    </p:extLst>
  </p:cSld>
  <p:clrMap bg1="lt1" tx1="dk1" bg2="lt2" tx2="dk2" accent1="accent1" accent2="accent2" accent3="accent3" accent4="accent4" accent5="accent5" accent6="accent6" hlink="hlink" folHlink="folHlink"/>
  <p:sldLayoutIdLst>
    <p:sldLayoutId id="214748375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480780069"/>
      </p:ext>
    </p:extLst>
  </p:cSld>
  <p:clrMap bg1="lt1" tx1="dk1" bg2="lt2" tx2="dk2" accent1="accent1" accent2="accent2" accent3="accent3" accent4="accent4" accent5="accent5" accent6="accent6" hlink="hlink" folHlink="folHlink"/>
  <p:sldLayoutIdLst>
    <p:sldLayoutId id="214748375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81523376"/>
      </p:ext>
    </p:extLst>
  </p:cSld>
  <p:clrMap bg1="lt1" tx1="dk1" bg2="lt2" tx2="dk2" accent1="accent1" accent2="accent2" accent3="accent3" accent4="accent4" accent5="accent5" accent6="accent6" hlink="hlink" folHlink="folHlink"/>
  <p:sldLayoutIdLst>
    <p:sldLayoutId id="214748375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74962762"/>
      </p:ext>
    </p:extLst>
  </p:cSld>
  <p:clrMap bg1="lt1" tx1="dk1" bg2="lt2" tx2="dk2" accent1="accent1" accent2="accent2" accent3="accent3" accent4="accent4" accent5="accent5" accent6="accent6" hlink="hlink" folHlink="folHlink"/>
  <p:sldLayoutIdLst>
    <p:sldLayoutId id="214748376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379353693"/>
      </p:ext>
    </p:extLst>
  </p:cSld>
  <p:clrMap bg1="lt1" tx1="dk1" bg2="lt2" tx2="dk2" accent1="accent1" accent2="accent2" accent3="accent3" accent4="accent4" accent5="accent5" accent6="accent6" hlink="hlink" folHlink="folHlink"/>
  <p:sldLayoutIdLst>
    <p:sldLayoutId id="214748369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765070286"/>
      </p:ext>
    </p:extLst>
  </p:cSld>
  <p:clrMap bg1="lt1" tx1="dk1" bg2="lt2" tx2="dk2" accent1="accent1" accent2="accent2" accent3="accent3" accent4="accent4" accent5="accent5" accent6="accent6" hlink="hlink" folHlink="folHlink"/>
  <p:sldLayoutIdLst>
    <p:sldLayoutId id="214748376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803067772"/>
      </p:ext>
    </p:extLst>
  </p:cSld>
  <p:clrMap bg1="lt1" tx1="dk1" bg2="lt2" tx2="dk2" accent1="accent1" accent2="accent2" accent3="accent3" accent4="accent4" accent5="accent5" accent6="accent6" hlink="hlink" folHlink="folHlink"/>
  <p:sldLayoutIdLst>
    <p:sldLayoutId id="214748376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085311909"/>
      </p:ext>
    </p:extLst>
  </p:cSld>
  <p:clrMap bg1="lt1" tx1="dk1" bg2="lt2" tx2="dk2" accent1="accent1" accent2="accent2" accent3="accent3" accent4="accent4" accent5="accent5" accent6="accent6" hlink="hlink" folHlink="folHlink"/>
  <p:sldLayoutIdLst>
    <p:sldLayoutId id="214748376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81727769"/>
      </p:ext>
    </p:extLst>
  </p:cSld>
  <p:clrMap bg1="lt1" tx1="dk1" bg2="lt2" tx2="dk2" accent1="accent1" accent2="accent2" accent3="accent3" accent4="accent4" accent5="accent5" accent6="accent6" hlink="hlink" folHlink="folHlink"/>
  <p:sldLayoutIdLst>
    <p:sldLayoutId id="214748376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99874847"/>
      </p:ext>
    </p:extLst>
  </p:cSld>
  <p:clrMap bg1="lt1" tx1="dk1" bg2="lt2" tx2="dk2" accent1="accent1" accent2="accent2" accent3="accent3" accent4="accent4" accent5="accent5" accent6="accent6" hlink="hlink" folHlink="folHlink"/>
  <p:sldLayoutIdLst>
    <p:sldLayoutId id="214748377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948336003"/>
      </p:ext>
    </p:extLst>
  </p:cSld>
  <p:clrMap bg1="lt1" tx1="dk1" bg2="lt2" tx2="dk2" accent1="accent1" accent2="accent2" accent3="accent3" accent4="accent4" accent5="accent5" accent6="accent6" hlink="hlink" folHlink="folHlink"/>
  <p:sldLayoutIdLst>
    <p:sldLayoutId id="214748377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11212236"/>
      </p:ext>
    </p:extLst>
  </p:cSld>
  <p:clrMap bg1="lt1" tx1="dk1" bg2="lt2" tx2="dk2" accent1="accent1" accent2="accent2" accent3="accent3" accent4="accent4" accent5="accent5" accent6="accent6" hlink="hlink" folHlink="folHlink"/>
  <p:sldLayoutIdLst>
    <p:sldLayoutId id="214748377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65486585"/>
      </p:ext>
    </p:extLst>
  </p:cSld>
  <p:clrMap bg1="lt1" tx1="dk1" bg2="lt2" tx2="dk2" accent1="accent1" accent2="accent2" accent3="accent3" accent4="accent4" accent5="accent5" accent6="accent6" hlink="hlink" folHlink="folHlink"/>
  <p:sldLayoutIdLst>
    <p:sldLayoutId id="214748377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75439002"/>
      </p:ext>
    </p:extLst>
  </p:cSld>
  <p:clrMap bg1="lt1" tx1="dk1" bg2="lt2" tx2="dk2" accent1="accent1" accent2="accent2" accent3="accent3" accent4="accent4" accent5="accent5" accent6="accent6" hlink="hlink" folHlink="folHlink"/>
  <p:sldLayoutIdLst>
    <p:sldLayoutId id="214748377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43050894"/>
      </p:ext>
    </p:extLst>
  </p:cSld>
  <p:clrMap bg1="lt1" tx1="dk1" bg2="lt2" tx2="dk2" accent1="accent1" accent2="accent2" accent3="accent3" accent4="accent4" accent5="accent5" accent6="accent6" hlink="hlink" folHlink="folHlink"/>
  <p:sldLayoutIdLst>
    <p:sldLayoutId id="214748378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53762769"/>
      </p:ext>
    </p:extLst>
  </p:cSld>
  <p:clrMap bg1="lt1" tx1="dk1" bg2="lt2" tx2="dk2" accent1="accent1" accent2="accent2" accent3="accent3" accent4="accent4" accent5="accent5" accent6="accent6" hlink="hlink" folHlink="folHlink"/>
  <p:sldLayoutIdLst>
    <p:sldLayoutId id="214748369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92836028"/>
      </p:ext>
    </p:extLst>
  </p:cSld>
  <p:clrMap bg1="lt1" tx1="dk1" bg2="lt2" tx2="dk2" accent1="accent1" accent2="accent2" accent3="accent3" accent4="accent4" accent5="accent5" accent6="accent6" hlink="hlink" folHlink="folHlink"/>
  <p:sldLayoutIdLst>
    <p:sldLayoutId id="214748378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535508141"/>
      </p:ext>
    </p:extLst>
  </p:cSld>
  <p:clrMap bg1="lt1" tx1="dk1" bg2="lt2" tx2="dk2" accent1="accent1" accent2="accent2" accent3="accent3" accent4="accent4" accent5="accent5" accent6="accent6" hlink="hlink" folHlink="folHlink"/>
  <p:sldLayoutIdLst>
    <p:sldLayoutId id="214748378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3224724"/>
      </p:ext>
    </p:extLst>
  </p:cSld>
  <p:clrMap bg1="lt1" tx1="dk1" bg2="lt2" tx2="dk2" accent1="accent1" accent2="accent2" accent3="accent3" accent4="accent4" accent5="accent5" accent6="accent6" hlink="hlink" folHlink="folHlink"/>
  <p:sldLayoutIdLst>
    <p:sldLayoutId id="214748378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66513604"/>
      </p:ext>
    </p:extLst>
  </p:cSld>
  <p:clrMap bg1="lt1" tx1="dk1" bg2="lt2" tx2="dk2" accent1="accent1" accent2="accent2" accent3="accent3" accent4="accent4" accent5="accent5" accent6="accent6" hlink="hlink" folHlink="folHlink"/>
  <p:sldLayoutIdLst>
    <p:sldLayoutId id="214748378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6254017"/>
      </p:ext>
    </p:extLst>
  </p:cSld>
  <p:clrMap bg1="lt1" tx1="dk1" bg2="lt2" tx2="dk2" accent1="accent1" accent2="accent2" accent3="accent3" accent4="accent4" accent5="accent5" accent6="accent6" hlink="hlink" folHlink="folHlink"/>
  <p:sldLayoutIdLst>
    <p:sldLayoutId id="214748379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95225265"/>
      </p:ext>
    </p:extLst>
  </p:cSld>
  <p:clrMap bg1="lt1" tx1="dk1" bg2="lt2" tx2="dk2" accent1="accent1" accent2="accent2" accent3="accent3" accent4="accent4" accent5="accent5" accent6="accent6" hlink="hlink" folHlink="folHlink"/>
  <p:sldLayoutIdLst>
    <p:sldLayoutId id="214748379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1900498"/>
      </p:ext>
    </p:extLst>
  </p:cSld>
  <p:clrMap bg1="lt1" tx1="dk1" bg2="lt2" tx2="dk2" accent1="accent1" accent2="accent2" accent3="accent3" accent4="accent4" accent5="accent5" accent6="accent6" hlink="hlink" folHlink="folHlink"/>
  <p:sldLayoutIdLst>
    <p:sldLayoutId id="214748379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69337392"/>
      </p:ext>
    </p:extLst>
  </p:cSld>
  <p:clrMap bg1="lt1" tx1="dk1" bg2="lt2" tx2="dk2" accent1="accent1" accent2="accent2" accent3="accent3" accent4="accent4" accent5="accent5" accent6="accent6" hlink="hlink" folHlink="folHlink"/>
  <p:sldLayoutIdLst>
    <p:sldLayoutId id="214748379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455367378"/>
      </p:ext>
    </p:extLst>
  </p:cSld>
  <p:clrMap bg1="lt1" tx1="dk1" bg2="lt2" tx2="dk2" accent1="accent1" accent2="accent2" accent3="accent3" accent4="accent4" accent5="accent5" accent6="accent6" hlink="hlink" folHlink="folHlink"/>
  <p:sldLayoutIdLst>
    <p:sldLayoutId id="214748379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785913682"/>
      </p:ext>
    </p:extLst>
  </p:cSld>
  <p:clrMap bg1="lt1" tx1="dk1" bg2="lt2" tx2="dk2" accent1="accent1" accent2="accent2" accent3="accent3" accent4="accent4" accent5="accent5" accent6="accent6" hlink="hlink" folHlink="folHlink"/>
  <p:sldLayoutIdLst>
    <p:sldLayoutId id="214748380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98397585"/>
      </p:ext>
    </p:extLst>
  </p:cSld>
  <p:clrMap bg1="lt1" tx1="dk1" bg2="lt2" tx2="dk2" accent1="accent1" accent2="accent2" accent3="accent3" accent4="accent4" accent5="accent5" accent6="accent6" hlink="hlink" folHlink="folHlink"/>
  <p:sldLayoutIdLst>
    <p:sldLayoutId id="214748369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27404393"/>
      </p:ext>
    </p:extLst>
  </p:cSld>
  <p:clrMap bg1="lt1" tx1="dk1" bg2="lt2" tx2="dk2" accent1="accent1" accent2="accent2" accent3="accent3" accent4="accent4" accent5="accent5" accent6="accent6" hlink="hlink" folHlink="folHlink"/>
  <p:sldLayoutIdLst>
    <p:sldLayoutId id="214748380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60379236"/>
      </p:ext>
    </p:extLst>
  </p:cSld>
  <p:clrMap bg1="lt1" tx1="dk1" bg2="lt2" tx2="dk2" accent1="accent1" accent2="accent2" accent3="accent3" accent4="accent4" accent5="accent5" accent6="accent6" hlink="hlink" folHlink="folHlink"/>
  <p:sldLayoutIdLst>
    <p:sldLayoutId id="214748380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698195704"/>
      </p:ext>
    </p:extLst>
  </p:cSld>
  <p:clrMap bg1="lt1" tx1="dk1" bg2="lt2" tx2="dk2" accent1="accent1" accent2="accent2" accent3="accent3" accent4="accent4" accent5="accent5" accent6="accent6" hlink="hlink" folHlink="folHlink"/>
  <p:sldLayoutIdLst>
    <p:sldLayoutId id="214748380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29156150"/>
      </p:ext>
    </p:extLst>
  </p:cSld>
  <p:clrMap bg1="lt1" tx1="dk1" bg2="lt2" tx2="dk2" accent1="accent1" accent2="accent2" accent3="accent3" accent4="accent4" accent5="accent5" accent6="accent6" hlink="hlink" folHlink="folHlink"/>
  <p:sldLayoutIdLst>
    <p:sldLayoutId id="214748380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77982693"/>
      </p:ext>
    </p:extLst>
  </p:cSld>
  <p:clrMap bg1="lt1" tx1="dk1" bg2="lt2" tx2="dk2" accent1="accent1" accent2="accent2" accent3="accent3" accent4="accent4" accent5="accent5" accent6="accent6" hlink="hlink" folHlink="folHlink"/>
  <p:sldLayoutIdLst>
    <p:sldLayoutId id="214748381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942938345"/>
      </p:ext>
    </p:extLst>
  </p:cSld>
  <p:clrMap bg1="lt1" tx1="dk1" bg2="lt2" tx2="dk2" accent1="accent1" accent2="accent2" accent3="accent3" accent4="accent4" accent5="accent5" accent6="accent6" hlink="hlink" folHlink="folHlink"/>
  <p:sldLayoutIdLst>
    <p:sldLayoutId id="214748381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939074767"/>
      </p:ext>
    </p:extLst>
  </p:cSld>
  <p:clrMap bg1="lt1" tx1="dk1" bg2="lt2" tx2="dk2" accent1="accent1" accent2="accent2" accent3="accent3" accent4="accent4" accent5="accent5" accent6="accent6" hlink="hlink" folHlink="folHlink"/>
  <p:sldLayoutIdLst>
    <p:sldLayoutId id="214748381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01617845"/>
      </p:ext>
    </p:extLst>
  </p:cSld>
  <p:clrMap bg1="lt1" tx1="dk1" bg2="lt2" tx2="dk2" accent1="accent1" accent2="accent2" accent3="accent3" accent4="accent4" accent5="accent5" accent6="accent6" hlink="hlink" folHlink="folHlink"/>
  <p:sldLayoutIdLst>
    <p:sldLayoutId id="214748381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84920218"/>
      </p:ext>
    </p:extLst>
  </p:cSld>
  <p:clrMap bg1="lt1" tx1="dk1" bg2="lt2" tx2="dk2" accent1="accent1" accent2="accent2" accent3="accent3" accent4="accent4" accent5="accent5" accent6="accent6" hlink="hlink" folHlink="folHlink"/>
  <p:sldLayoutIdLst>
    <p:sldLayoutId id="214748381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735628263"/>
      </p:ext>
    </p:extLst>
  </p:cSld>
  <p:clrMap bg1="lt1" tx1="dk1" bg2="lt2" tx2="dk2" accent1="accent1" accent2="accent2" accent3="accent3" accent4="accent4" accent5="accent5" accent6="accent6" hlink="hlink" folHlink="folHlink"/>
  <p:sldLayoutIdLst>
    <p:sldLayoutId id="214748382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40364171"/>
      </p:ext>
    </p:extLst>
  </p:cSld>
  <p:clrMap bg1="lt1" tx1="dk1" bg2="lt2" tx2="dk2" accent1="accent1" accent2="accent2" accent3="accent3" accent4="accent4" accent5="accent5" accent6="accent6" hlink="hlink" folHlink="folHlink"/>
  <p:sldLayoutIdLst>
    <p:sldLayoutId id="214748369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59080410"/>
      </p:ext>
    </p:extLst>
  </p:cSld>
  <p:clrMap bg1="lt1" tx1="dk1" bg2="lt2" tx2="dk2" accent1="accent1" accent2="accent2" accent3="accent3" accent4="accent4" accent5="accent5" accent6="accent6" hlink="hlink" folHlink="folHlink"/>
  <p:sldLayoutIdLst>
    <p:sldLayoutId id="214748382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18168915"/>
      </p:ext>
    </p:extLst>
  </p:cSld>
  <p:clrMap bg1="lt1" tx1="dk1" bg2="lt2" tx2="dk2" accent1="accent1" accent2="accent2" accent3="accent3" accent4="accent4" accent5="accent5" accent6="accent6" hlink="hlink" folHlink="folHlink"/>
  <p:sldLayoutIdLst>
    <p:sldLayoutId id="214748382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424440039"/>
      </p:ext>
    </p:extLst>
  </p:cSld>
  <p:clrMap bg1="lt1" tx1="dk1" bg2="lt2" tx2="dk2" accent1="accent1" accent2="accent2" accent3="accent3" accent4="accent4" accent5="accent5" accent6="accent6" hlink="hlink" folHlink="folHlink"/>
  <p:sldLayoutIdLst>
    <p:sldLayoutId id="214748382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814063107"/>
      </p:ext>
    </p:extLst>
  </p:cSld>
  <p:clrMap bg1="lt1" tx1="dk1" bg2="lt2" tx2="dk2" accent1="accent1" accent2="accent2" accent3="accent3" accent4="accent4" accent5="accent5" accent6="accent6" hlink="hlink" folHlink="folHlink"/>
  <p:sldLayoutIdLst>
    <p:sldLayoutId id="214748382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918941524"/>
      </p:ext>
    </p:extLst>
  </p:cSld>
  <p:clrMap bg1="lt1" tx1="dk1" bg2="lt2" tx2="dk2" accent1="accent1" accent2="accent2" accent3="accent3" accent4="accent4" accent5="accent5" accent6="accent6" hlink="hlink" folHlink="folHlink"/>
  <p:sldLayoutIdLst>
    <p:sldLayoutId id="214748383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29510912"/>
      </p:ext>
    </p:extLst>
  </p:cSld>
  <p:clrMap bg1="lt1" tx1="dk1" bg2="lt2" tx2="dk2" accent1="accent1" accent2="accent2" accent3="accent3" accent4="accent4" accent5="accent5" accent6="accent6" hlink="hlink" folHlink="folHlink"/>
  <p:sldLayoutIdLst>
    <p:sldLayoutId id="214748383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198772508"/>
      </p:ext>
    </p:extLst>
  </p:cSld>
  <p:clrMap bg1="lt1" tx1="dk1" bg2="lt2" tx2="dk2" accent1="accent1" accent2="accent2" accent3="accent3" accent4="accent4" accent5="accent5" accent6="accent6" hlink="hlink" folHlink="folHlink"/>
  <p:sldLayoutIdLst>
    <p:sldLayoutId id="214748383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7454308"/>
      </p:ext>
    </p:extLst>
  </p:cSld>
  <p:clrMap bg1="lt1" tx1="dk1" bg2="lt2" tx2="dk2" accent1="accent1" accent2="accent2" accent3="accent3" accent4="accent4" accent5="accent5" accent6="accent6" hlink="hlink" folHlink="folHlink"/>
  <p:sldLayoutIdLst>
    <p:sldLayoutId id="214748383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388167173"/>
      </p:ext>
    </p:extLst>
  </p:cSld>
  <p:clrMap bg1="lt1" tx1="dk1" bg2="lt2" tx2="dk2" accent1="accent1" accent2="accent2" accent3="accent3" accent4="accent4" accent5="accent5" accent6="accent6" hlink="hlink" folHlink="folHlink"/>
  <p:sldLayoutIdLst>
    <p:sldLayoutId id="214748383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0577118"/>
      </p:ext>
    </p:extLst>
  </p:cSld>
  <p:clrMap bg1="lt1" tx1="dk1" bg2="lt2" tx2="dk2" accent1="accent1" accent2="accent2" accent3="accent3" accent4="accent4" accent5="accent5" accent6="accent6" hlink="hlink" folHlink="folHlink"/>
  <p:sldLayoutIdLst>
    <p:sldLayoutId id="214748384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949257003"/>
      </p:ext>
    </p:extLst>
  </p:cSld>
  <p:clrMap bg1="lt1" tx1="dk1" bg2="lt2" tx2="dk2" accent1="accent1" accent2="accent2" accent3="accent3" accent4="accent4" accent5="accent5" accent6="accent6" hlink="hlink" folHlink="folHlink"/>
  <p:sldLayoutIdLst>
    <p:sldLayoutId id="214748369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393806971"/>
      </p:ext>
    </p:extLst>
  </p:cSld>
  <p:clrMap bg1="lt1" tx1="dk1" bg2="lt2" tx2="dk2" accent1="accent1" accent2="accent2" accent3="accent3" accent4="accent4" accent5="accent5" accent6="accent6" hlink="hlink" folHlink="folHlink"/>
  <p:sldLayoutIdLst>
    <p:sldLayoutId id="214748384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cs typeface="ＭＳ Ｐゴシック" charset="0"/>
              </a:rPr>
              <a:t>© </a:t>
            </a:r>
            <a:r>
              <a:rPr lang="en-US" sz="900" dirty="0" smtClean="0">
                <a:solidFill>
                  <a:srgbClr val="000000"/>
                </a:solidFill>
                <a:latin typeface="Arial" charset="0"/>
                <a:ea typeface="ＭＳ Ｐゴシック" charset="0"/>
                <a:cs typeface="ＭＳ Ｐゴシック" charset="0"/>
              </a:rPr>
              <a:t>2016 </a:t>
            </a:r>
            <a:r>
              <a:rPr lang="en-US" sz="900" dirty="0">
                <a:solidFill>
                  <a:srgbClr val="000000"/>
                </a:solidFill>
                <a:latin typeface="Arial" charset="0"/>
                <a:ea typeface="ＭＳ Ｐゴシック" charset="0"/>
                <a:cs typeface="ＭＳ Ｐゴシック" charset="0"/>
              </a:rPr>
              <a:t>Pearson Education, Inc.</a:t>
            </a:r>
          </a:p>
        </p:txBody>
      </p:sp>
    </p:spTree>
    <p:extLst>
      <p:ext uri="{BB962C8B-B14F-4D97-AF65-F5344CB8AC3E}">
        <p14:creationId xmlns:p14="http://schemas.microsoft.com/office/powerpoint/2010/main" val="303150393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585920306"/>
      </p:ext>
    </p:extLst>
  </p:cSld>
  <p:clrMap bg1="lt1" tx1="dk1" bg2="lt2" tx2="dk2" accent1="accent1" accent2="accent2" accent3="accent3" accent4="accent4" accent5="accent5" accent6="accent6" hlink="hlink" folHlink="folHlink"/>
  <p:sldLayoutIdLst>
    <p:sldLayoutId id="214748386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08442903"/>
      </p:ext>
    </p:extLst>
  </p:cSld>
  <p:clrMap bg1="lt1" tx1="dk1" bg2="lt2" tx2="dk2" accent1="accent1" accent2="accent2" accent3="accent3" accent4="accent4" accent5="accent5" accent6="accent6" hlink="hlink" folHlink="folHlink"/>
  <p:sldLayoutIdLst>
    <p:sldLayoutId id="214748387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476247520"/>
      </p:ext>
    </p:extLst>
  </p:cSld>
  <p:clrMap bg1="lt1" tx1="dk1" bg2="lt2" tx2="dk2" accent1="accent1" accent2="accent2" accent3="accent3" accent4="accent4" accent5="accent5" accent6="accent6" hlink="hlink" folHlink="folHlink"/>
  <p:sldLayoutIdLst>
    <p:sldLayoutId id="214748387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18310898"/>
      </p:ext>
    </p:extLst>
  </p:cSld>
  <p:clrMap bg1="lt1" tx1="dk1" bg2="lt2" tx2="dk2" accent1="accent1" accent2="accent2" accent3="accent3" accent4="accent4" accent5="accent5" accent6="accent6" hlink="hlink" folHlink="folHlink"/>
  <p:sldLayoutIdLst>
    <p:sldLayoutId id="214748387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58725701"/>
      </p:ext>
    </p:extLst>
  </p:cSld>
  <p:clrMap bg1="lt1" tx1="dk1" bg2="lt2" tx2="dk2" accent1="accent1" accent2="accent2" accent3="accent3" accent4="accent4" accent5="accent5" accent6="accent6" hlink="hlink" folHlink="folHlink"/>
  <p:sldLayoutIdLst>
    <p:sldLayoutId id="214748387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46947233"/>
      </p:ext>
    </p:extLst>
  </p:cSld>
  <p:clrMap bg1="lt1" tx1="dk1" bg2="lt2" tx2="dk2" accent1="accent1" accent2="accent2" accent3="accent3" accent4="accent4" accent5="accent5" accent6="accent6" hlink="hlink" folHlink="folHlink"/>
  <p:sldLayoutIdLst>
    <p:sldLayoutId id="214748388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44059242"/>
      </p:ext>
    </p:extLst>
  </p:cSld>
  <p:clrMap bg1="lt1" tx1="dk1" bg2="lt2" tx2="dk2" accent1="accent1" accent2="accent2" accent3="accent3" accent4="accent4" accent5="accent5" accent6="accent6" hlink="hlink" folHlink="folHlink"/>
  <p:sldLayoutIdLst>
    <p:sldLayoutId id="214748388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484997664"/>
      </p:ext>
    </p:extLst>
  </p:cSld>
  <p:clrMap bg1="lt1" tx1="dk1" bg2="lt2" tx2="dk2" accent1="accent1" accent2="accent2" accent3="accent3" accent4="accent4" accent5="accent5" accent6="accent6" hlink="hlink" folHlink="folHlink"/>
  <p:sldLayoutIdLst>
    <p:sldLayoutId id="214748389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09182584"/>
      </p:ext>
    </p:extLst>
  </p:cSld>
  <p:clrMap bg1="lt1" tx1="dk1" bg2="lt2" tx2="dk2" accent1="accent1" accent2="accent2" accent3="accent3" accent4="accent4" accent5="accent5" accent6="accent6" hlink="hlink" folHlink="folHlink"/>
  <p:sldLayoutIdLst>
    <p:sldLayoutId id="214748370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72986254"/>
      </p:ext>
    </p:extLst>
  </p:cSld>
  <p:clrMap bg1="lt1" tx1="dk1" bg2="lt2" tx2="dk2" accent1="accent1" accent2="accent2" accent3="accent3" accent4="accent4" accent5="accent5" accent6="accent6" hlink="hlink" folHlink="folHlink"/>
  <p:sldLayoutIdLst>
    <p:sldLayoutId id="2147483896" r:id="rId1"/>
    <p:sldLayoutId id="2147483963" r:id="rId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52466"/>
      </p:ext>
    </p:extLst>
  </p:cSld>
  <p:clrMap bg1="lt1" tx1="dk1" bg2="lt2" tx2="dk2" accent1="accent1" accent2="accent2" accent3="accent3" accent4="accent4" accent5="accent5" accent6="accent6" hlink="hlink" folHlink="folHlink"/>
  <p:sldLayoutIdLst>
    <p:sldLayoutId id="214748390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56440335"/>
      </p:ext>
    </p:extLst>
  </p:cSld>
  <p:clrMap bg1="lt1" tx1="dk1" bg2="lt2" tx2="dk2" accent1="accent1" accent2="accent2" accent3="accent3" accent4="accent4" accent5="accent5" accent6="accent6" hlink="hlink" folHlink="folHlink"/>
  <p:sldLayoutIdLst>
    <p:sldLayoutId id="214748391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81383303"/>
      </p:ext>
    </p:extLst>
  </p:cSld>
  <p:clrMap bg1="lt1" tx1="dk1" bg2="lt2" tx2="dk2" accent1="accent1" accent2="accent2" accent3="accent3" accent4="accent4" accent5="accent5" accent6="accent6" hlink="hlink" folHlink="folHlink"/>
  <p:sldLayoutIdLst>
    <p:sldLayoutId id="214748391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17611498"/>
      </p:ext>
    </p:extLst>
  </p:cSld>
  <p:clrMap bg1="lt1" tx1="dk1" bg2="lt2" tx2="dk2" accent1="accent1" accent2="accent2" accent3="accent3" accent4="accent4" accent5="accent5" accent6="accent6" hlink="hlink" folHlink="folHlink"/>
  <p:sldLayoutIdLst>
    <p:sldLayoutId id="214748392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09800984"/>
      </p:ext>
    </p:extLst>
  </p:cSld>
  <p:clrMap bg1="lt1" tx1="dk1" bg2="lt2" tx2="dk2" accent1="accent1" accent2="accent2" accent3="accent3" accent4="accent4" accent5="accent5" accent6="accent6" hlink="hlink" folHlink="folHlink"/>
  <p:sldLayoutIdLst>
    <p:sldLayoutId id="214748392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948166604"/>
      </p:ext>
    </p:extLst>
  </p:cSld>
  <p:clrMap bg1="lt1" tx1="dk1" bg2="lt2" tx2="dk2" accent1="accent1" accent2="accent2" accent3="accent3" accent4="accent4" accent5="accent5" accent6="accent6" hlink="hlink" folHlink="folHlink"/>
  <p:sldLayoutIdLst>
    <p:sldLayoutId id="214748393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24997062"/>
      </p:ext>
    </p:extLst>
  </p:cSld>
  <p:clrMap bg1="lt1" tx1="dk1" bg2="lt2" tx2="dk2" accent1="accent1" accent2="accent2" accent3="accent3" accent4="accent4" accent5="accent5" accent6="accent6" hlink="hlink" folHlink="folHlink"/>
  <p:sldLayoutIdLst>
    <p:sldLayoutId id="214748393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13688763"/>
      </p:ext>
    </p:extLst>
  </p:cSld>
  <p:clrMap bg1="lt1" tx1="dk1" bg2="lt2" tx2="dk2" accent1="accent1" accent2="accent2" accent3="accent3" accent4="accent4" accent5="accent5" accent6="accent6" hlink="hlink" folHlink="folHlink"/>
  <p:sldLayoutIdLst>
    <p:sldLayoutId id="214748393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962275830"/>
      </p:ext>
    </p:extLst>
  </p:cSld>
  <p:clrMap bg1="lt1" tx1="dk1" bg2="lt2" tx2="dk2" accent1="accent1" accent2="accent2" accent3="accent3" accent4="accent4" accent5="accent5" accent6="accent6" hlink="hlink" folHlink="folHlink"/>
  <p:sldLayoutIdLst>
    <p:sldLayoutId id="214748393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99.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10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10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10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5Hrs8m7n_jo" TargetMode="External"/><Relationship Id="rId2" Type="http://schemas.openxmlformats.org/officeDocument/2006/relationships/image" Target="../media/image5.jpeg"/><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10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10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1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6.xml"/><Relationship Id="rId1" Type="http://schemas.openxmlformats.org/officeDocument/2006/relationships/slideLayout" Target="../slideLayouts/slideLayout111.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7.xml"/><Relationship Id="rId1" Type="http://schemas.openxmlformats.org/officeDocument/2006/relationships/slideLayout" Target="../slideLayouts/slideLayout1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8.xml"/><Relationship Id="rId1" Type="http://schemas.openxmlformats.org/officeDocument/2006/relationships/slideLayout" Target="../slideLayouts/slideLayout1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2.xml"/><Relationship Id="rId1" Type="http://schemas.openxmlformats.org/officeDocument/2006/relationships/slideLayout" Target="../slideLayouts/slideLayout1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5.xml"/><Relationship Id="rId1" Type="http://schemas.openxmlformats.org/officeDocument/2006/relationships/slideLayout" Target="../slideLayouts/slideLayout1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7.xml"/><Relationship Id="rId1" Type="http://schemas.openxmlformats.org/officeDocument/2006/relationships/slideLayout" Target="../slideLayouts/slideLayout1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0.xml"/><Relationship Id="rId1" Type="http://schemas.openxmlformats.org/officeDocument/2006/relationships/slideLayout" Target="../slideLayouts/slideLayout1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2.xml"/><Relationship Id="rId1" Type="http://schemas.openxmlformats.org/officeDocument/2006/relationships/slideLayout" Target="../slideLayouts/slideLayout1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4.xml"/><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6.xml"/><Relationship Id="rId1" Type="http://schemas.openxmlformats.org/officeDocument/2006/relationships/slideLayout" Target="../slideLayouts/slideLayout1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9.xml"/><Relationship Id="rId1" Type="http://schemas.openxmlformats.org/officeDocument/2006/relationships/slideLayout" Target="../slideLayouts/slideLayout121.xml"/></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0.xml"/><Relationship Id="rId1" Type="http://schemas.openxmlformats.org/officeDocument/2006/relationships/slideLayout" Target="../slideLayouts/slideLayout122.xml"/></Relationships>
</file>

<file path=ppt/slides/_rels/slide7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1.xml"/><Relationship Id="rId1" Type="http://schemas.openxmlformats.org/officeDocument/2006/relationships/slideLayout" Target="../slideLayouts/slideLayout123.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2.xml"/><Relationship Id="rId1" Type="http://schemas.openxmlformats.org/officeDocument/2006/relationships/slideLayout" Target="../slideLayouts/slideLayout124.xml"/></Relationships>
</file>

<file path=ppt/slides/_rels/slide7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3.xml"/><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900" y="1181100"/>
            <a:ext cx="7431088"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p:cNvSpPr txBox="1">
            <a:spLocks/>
          </p:cNvSpPr>
          <p:nvPr/>
        </p:nvSpPr>
        <p:spPr bwMode="auto">
          <a:xfrm>
            <a:off x="631825" y="219075"/>
            <a:ext cx="822960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lvl1pPr marL="0" indent="0" algn="ctr" rtl="0" eaLnBrk="0" fontAlgn="base" hangingPunct="0">
              <a:lnSpc>
                <a:spcPct val="90000"/>
              </a:lnSpc>
              <a:spcBef>
                <a:spcPts val="1200"/>
              </a:spcBef>
              <a:spcAft>
                <a:spcPts val="1200"/>
              </a:spcAft>
              <a:buClr>
                <a:srgbClr val="0070C0"/>
              </a:buClr>
              <a:buFont typeface="Arial" panose="020B0604020202020204" pitchFamily="34" charset="0"/>
              <a:buNone/>
              <a:defRPr sz="4400" b="1" kern="1200">
                <a:solidFill>
                  <a:srgbClr val="0070C0"/>
                </a:solidFill>
                <a:latin typeface="+mn-lt"/>
                <a:ea typeface="+mn-ea"/>
                <a:cs typeface="+mn-cs"/>
              </a:defRPr>
            </a:lvl1pPr>
            <a:lvl2pPr marL="457200" indent="0" algn="ctr" rtl="0" eaLnBrk="0" fontAlgn="base" hangingPunct="0">
              <a:lnSpc>
                <a:spcPct val="90000"/>
              </a:lnSpc>
              <a:spcBef>
                <a:spcPct val="0"/>
              </a:spcBef>
              <a:spcAft>
                <a:spcPts val="1200"/>
              </a:spcAft>
              <a:buClr>
                <a:srgbClr val="0070C0"/>
              </a:buClr>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ct val="0"/>
              </a:spcBef>
              <a:spcAft>
                <a:spcPts val="1200"/>
              </a:spcAft>
              <a:buClr>
                <a:srgbClr val="0070C0"/>
              </a:buClr>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lnSpc>
                <a:spcPct val="110000"/>
              </a:lnSpc>
              <a:spcBef>
                <a:spcPts val="0"/>
              </a:spcBef>
              <a:spcAft>
                <a:spcPts val="0"/>
              </a:spcAft>
              <a:defRPr/>
            </a:pPr>
            <a:r>
              <a:rPr lang="en-US" altLang="en-US" sz="26400" dirty="0" smtClean="0">
                <a:solidFill>
                  <a:srgbClr val="FF0000"/>
                </a:solidFill>
                <a:latin typeface="Cambria" panose="02040503050406030204" pitchFamily="18" charset="0"/>
              </a:rPr>
              <a:t>The Working Cell</a:t>
            </a:r>
            <a:endParaRPr lang="en-US" altLang="en-US" sz="26400" dirty="0">
              <a:solidFill>
                <a:srgbClr val="FF0000"/>
              </a:solidFill>
              <a:latin typeface="Cambria" panose="02040503050406030204" pitchFamily="18" charset="0"/>
            </a:endParaRPr>
          </a:p>
          <a:p>
            <a:pPr algn="r" eaLnBrk="1" hangingPunct="1">
              <a:lnSpc>
                <a:spcPct val="110000"/>
              </a:lnSpc>
              <a:spcBef>
                <a:spcPts val="0"/>
              </a:spcBef>
              <a:spcAft>
                <a:spcPts val="0"/>
              </a:spcAft>
              <a:defRPr/>
            </a:pPr>
            <a:r>
              <a:rPr lang="en-US" altLang="en-US" sz="9600" dirty="0" smtClean="0">
                <a:solidFill>
                  <a:srgbClr val="FF0000"/>
                </a:solidFill>
                <a:latin typeface="Cambria" panose="02040503050406030204" pitchFamily="18" charset="0"/>
              </a:rPr>
              <a:t>Unit 1; Chapter 5</a:t>
            </a:r>
          </a:p>
        </p:txBody>
      </p:sp>
    </p:spTree>
    <p:extLst>
      <p:ext uri="{BB962C8B-B14F-4D97-AF65-F5344CB8AC3E}">
        <p14:creationId xmlns:p14="http://schemas.microsoft.com/office/powerpoint/2010/main" val="3963594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54602" y="482111"/>
            <a:ext cx="8256232" cy="958863"/>
          </a:xfrm>
        </p:spPr>
        <p:txBody>
          <a:bodyPr/>
          <a:lstStyle/>
          <a:p>
            <a:r>
              <a:rPr lang="en-US" sz="4000" dirty="0" smtClean="0">
                <a:solidFill>
                  <a:srgbClr val="FF0000"/>
                </a:solidFill>
                <a:latin typeface="Cambria" panose="02040503050406030204" pitchFamily="18" charset="0"/>
              </a:rPr>
              <a:t>Conservation of Energy</a:t>
            </a:r>
          </a:p>
        </p:txBody>
      </p:sp>
      <p:sp>
        <p:nvSpPr>
          <p:cNvPr id="26627" name="Rectangle 3"/>
          <p:cNvSpPr>
            <a:spLocks noGrp="1" noChangeArrowheads="1"/>
          </p:cNvSpPr>
          <p:nvPr>
            <p:ph idx="1"/>
          </p:nvPr>
        </p:nvSpPr>
        <p:spPr>
          <a:xfrm>
            <a:off x="754602" y="1686756"/>
            <a:ext cx="8075889" cy="4703271"/>
          </a:xfrm>
        </p:spPr>
        <p:txBody>
          <a:bodyPr/>
          <a:lstStyle/>
          <a:p>
            <a:r>
              <a:rPr lang="en-US" b="1" dirty="0" smtClean="0">
                <a:solidFill>
                  <a:srgbClr val="FF0000"/>
                </a:solidFill>
                <a:latin typeface="Cambria" panose="02040503050406030204" pitchFamily="18" charset="0"/>
              </a:rPr>
              <a:t>Energy</a:t>
            </a:r>
            <a:r>
              <a:rPr lang="en-US" b="1" dirty="0" smtClean="0">
                <a:latin typeface="Cambria" panose="02040503050406030204" pitchFamily="18" charset="0"/>
              </a:rPr>
              <a:t> is defined as the capacity to cause change.</a:t>
            </a:r>
          </a:p>
          <a:p>
            <a:r>
              <a:rPr lang="en-US" b="1" dirty="0" smtClean="0">
                <a:latin typeface="Cambria" panose="02040503050406030204" pitchFamily="18" charset="0"/>
              </a:rPr>
              <a:t>Some forms of energy are used to perform work, such as moving an object against an opposing force.</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77048" y="407730"/>
            <a:ext cx="8253442" cy="958863"/>
          </a:xfrm>
        </p:spPr>
        <p:txBody>
          <a:bodyPr/>
          <a:lstStyle/>
          <a:p>
            <a:r>
              <a:rPr lang="en-US" sz="4000" dirty="0" smtClean="0">
                <a:solidFill>
                  <a:srgbClr val="FF0000"/>
                </a:solidFill>
                <a:latin typeface="Cambria" panose="02040503050406030204" pitchFamily="18" charset="0"/>
              </a:rPr>
              <a:t>Conservation of Energy</a:t>
            </a:r>
          </a:p>
        </p:txBody>
      </p:sp>
      <p:sp>
        <p:nvSpPr>
          <p:cNvPr id="26627" name="Rectangle 3"/>
          <p:cNvSpPr>
            <a:spLocks noGrp="1" noChangeArrowheads="1"/>
          </p:cNvSpPr>
          <p:nvPr>
            <p:ph idx="1"/>
          </p:nvPr>
        </p:nvSpPr>
        <p:spPr>
          <a:xfrm>
            <a:off x="656947" y="1473693"/>
            <a:ext cx="8173543" cy="4703270"/>
          </a:xfrm>
        </p:spPr>
        <p:txBody>
          <a:bodyPr/>
          <a:lstStyle/>
          <a:p>
            <a:r>
              <a:rPr lang="en-US" b="1" dirty="0" smtClean="0">
                <a:solidFill>
                  <a:srgbClr val="FF0000"/>
                </a:solidFill>
                <a:latin typeface="Cambria" panose="02040503050406030204" pitchFamily="18" charset="0"/>
              </a:rPr>
              <a:t>Kinetic energy </a:t>
            </a:r>
            <a:r>
              <a:rPr lang="en-US" b="1" dirty="0" smtClean="0">
                <a:latin typeface="Cambria" panose="02040503050406030204" pitchFamily="18" charset="0"/>
              </a:rPr>
              <a:t>is the energy of motion.</a:t>
            </a:r>
          </a:p>
          <a:p>
            <a:r>
              <a:rPr lang="en-US" b="1" dirty="0" smtClean="0">
                <a:solidFill>
                  <a:srgbClr val="FF0000"/>
                </a:solidFill>
                <a:latin typeface="Cambria" panose="02040503050406030204" pitchFamily="18" charset="0"/>
              </a:rPr>
              <a:t>Potential energy </a:t>
            </a:r>
            <a:r>
              <a:rPr lang="en-US" b="1" dirty="0" smtClean="0">
                <a:latin typeface="Cambria" panose="02040503050406030204" pitchFamily="18" charset="0"/>
              </a:rPr>
              <a:t>is stored energy, energy that an object has because of its</a:t>
            </a:r>
          </a:p>
          <a:p>
            <a:pPr lvl="1"/>
            <a:r>
              <a:rPr lang="en-US" sz="3600" b="1" dirty="0" smtClean="0">
                <a:latin typeface="Cambria" panose="02040503050406030204" pitchFamily="18" charset="0"/>
              </a:rPr>
              <a:t>location or</a:t>
            </a:r>
          </a:p>
          <a:p>
            <a:pPr lvl="1"/>
            <a:r>
              <a:rPr lang="en-US" sz="3600" b="1" dirty="0" smtClean="0">
                <a:latin typeface="Cambria" panose="02040503050406030204" pitchFamily="18" charset="0"/>
              </a:rPr>
              <a:t>structure.</a:t>
            </a:r>
          </a:p>
          <a:p>
            <a:r>
              <a:rPr lang="en-US" b="1" dirty="0" smtClean="0">
                <a:latin typeface="Cambria" panose="02040503050406030204" pitchFamily="18" charset="0"/>
              </a:rPr>
              <a:t>Life depends on countless similar conversions of energy from one form to another.</a:t>
            </a:r>
            <a:endParaRPr lang="en-US" b="1" dirty="0">
              <a:latin typeface="Cambria" panose="02040503050406030204" pitchFamily="18" charset="0"/>
            </a:endParaRPr>
          </a:p>
        </p:txBody>
      </p:sp>
      <p:pic>
        <p:nvPicPr>
          <p:cNvPr id="1026" name="Picture 2" descr="Image result for compressed spring energy"/>
          <p:cNvPicPr>
            <a:picLocks noChangeAspect="1" noChangeArrowheads="1"/>
          </p:cNvPicPr>
          <p:nvPr/>
        </p:nvPicPr>
        <p:blipFill rotWithShape="1">
          <a:blip r:embed="rId3">
            <a:extLst>
              <a:ext uri="{28A0092B-C50C-407E-A947-70E740481C1C}">
                <a14:useLocalDpi xmlns:a14="http://schemas.microsoft.com/office/drawing/2010/main" val="0"/>
              </a:ext>
            </a:extLst>
          </a:blip>
          <a:srcRect l="-101509" t="-88964" r="101509" b="88964"/>
          <a:stretch/>
        </p:blipFill>
        <p:spPr bwMode="auto">
          <a:xfrm>
            <a:off x="155575" y="-1600200"/>
            <a:ext cx="428625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mpressed spring ener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240" y="1204965"/>
            <a:ext cx="4286250" cy="3343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16382" y="5946130"/>
            <a:ext cx="8774774" cy="461665"/>
          </a:xfrm>
          <a:prstGeom prst="rect">
            <a:avLst/>
          </a:prstGeom>
          <a:noFill/>
        </p:spPr>
        <p:txBody>
          <a:bodyPr wrap="none" rtlCol="0">
            <a:spAutoFit/>
          </a:bodyPr>
          <a:lstStyle/>
          <a:p>
            <a:r>
              <a:rPr lang="en-US" altLang="zh-CN" dirty="0" err="1" smtClean="0">
                <a:solidFill>
                  <a:srgbClr val="FF0000"/>
                </a:solidFill>
              </a:rPr>
              <a:t>kinet</a:t>
            </a:r>
            <a:r>
              <a:rPr lang="en-US" altLang="zh-CN" dirty="0" smtClean="0">
                <a:solidFill>
                  <a:srgbClr val="FF0000"/>
                </a:solidFill>
              </a:rPr>
              <a:t> = move (kinetic: type of energy, it is the energy of motion)</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28"/>
                                        </p:tgtEl>
                                      </p:cBhvr>
                                    </p:animEffect>
                                    <p:set>
                                      <p:cBhvr>
                                        <p:cTn id="11" dur="1" fill="hold">
                                          <p:stCondLst>
                                            <p:cond delay="4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27968" y="523139"/>
            <a:ext cx="8322815" cy="958863"/>
          </a:xfrm>
        </p:spPr>
        <p:txBody>
          <a:bodyPr/>
          <a:lstStyle/>
          <a:p>
            <a:r>
              <a:rPr lang="en-US" sz="4000" dirty="0" smtClean="0">
                <a:solidFill>
                  <a:srgbClr val="FF0000"/>
                </a:solidFill>
                <a:latin typeface="Cambria" panose="02040503050406030204" pitchFamily="18" charset="0"/>
              </a:rPr>
              <a:t>Conservation of Energy</a:t>
            </a:r>
          </a:p>
        </p:txBody>
      </p:sp>
      <p:sp>
        <p:nvSpPr>
          <p:cNvPr id="26627" name="Rectangle 3"/>
          <p:cNvSpPr>
            <a:spLocks noGrp="1" noChangeArrowheads="1"/>
          </p:cNvSpPr>
          <p:nvPr>
            <p:ph idx="1"/>
          </p:nvPr>
        </p:nvSpPr>
        <p:spPr>
          <a:xfrm>
            <a:off x="727969" y="1544715"/>
            <a:ext cx="8102522" cy="4632248"/>
          </a:xfrm>
        </p:spPr>
        <p:txBody>
          <a:bodyPr/>
          <a:lstStyle/>
          <a:p>
            <a:r>
              <a:rPr lang="en-US" b="1" dirty="0" smtClean="0">
                <a:latin typeface="Cambria" panose="02040503050406030204" pitchFamily="18" charset="0"/>
              </a:rPr>
              <a:t>A physical principle (</a:t>
            </a:r>
            <a:r>
              <a:rPr lang="en-US" altLang="zh-CN" b="1" dirty="0">
                <a:solidFill>
                  <a:srgbClr val="C39150"/>
                </a:solidFill>
                <a:latin typeface="Cambria" panose="02040503050406030204" pitchFamily="18" charset="0"/>
              </a:rPr>
              <a:t>The first law of thermodynamics</a:t>
            </a:r>
            <a:r>
              <a:rPr lang="en-US" altLang="zh-CN" b="1" dirty="0">
                <a:latin typeface="Cambria" panose="02040503050406030204" pitchFamily="18" charset="0"/>
              </a:rPr>
              <a:t>)</a:t>
            </a:r>
            <a:r>
              <a:rPr lang="en-US" altLang="zh-CN" dirty="0" smtClean="0"/>
              <a:t> </a:t>
            </a:r>
            <a:r>
              <a:rPr lang="en-US" b="1" dirty="0" smtClean="0">
                <a:latin typeface="Cambria" panose="02040503050406030204" pitchFamily="18" charset="0"/>
              </a:rPr>
              <a:t>known as </a:t>
            </a:r>
            <a:r>
              <a:rPr lang="en-US" b="1" u="sng" dirty="0" smtClean="0">
                <a:solidFill>
                  <a:srgbClr val="FF0000"/>
                </a:solidFill>
                <a:latin typeface="Cambria" panose="02040503050406030204" pitchFamily="18" charset="0"/>
              </a:rPr>
              <a:t>conservation of energy</a:t>
            </a:r>
            <a:r>
              <a:rPr lang="en-US" b="1" dirty="0" smtClean="0">
                <a:latin typeface="Cambria" panose="02040503050406030204" pitchFamily="18" charset="0"/>
              </a:rPr>
              <a:t> explains that </a:t>
            </a:r>
            <a:r>
              <a:rPr lang="en-US" b="1" u="sng" dirty="0" smtClean="0">
                <a:latin typeface="Cambria" panose="02040503050406030204" pitchFamily="18" charset="0"/>
              </a:rPr>
              <a:t>it is not possible to destroy or create energy</a:t>
            </a:r>
            <a:r>
              <a:rPr lang="en-US" b="1" dirty="0" smtClean="0">
                <a:latin typeface="Cambria" panose="02040503050406030204" pitchFamily="18" charset="0"/>
              </a:rPr>
              <a:t>.</a:t>
            </a:r>
          </a:p>
          <a:p>
            <a:r>
              <a:rPr lang="en-US" b="1" u="sng" dirty="0" smtClean="0">
                <a:latin typeface="Cambria" panose="02040503050406030204" pitchFamily="18" charset="0"/>
              </a:rPr>
              <a:t>Energy can only be converted from one form to another</a:t>
            </a:r>
            <a:r>
              <a:rPr lang="en-US" b="1" dirty="0" smtClean="0">
                <a:latin typeface="Cambria" panose="02040503050406030204" pitchFamily="18" charset="0"/>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04" y="475488"/>
            <a:ext cx="8546592" cy="5907024"/>
          </a:xfrm>
          <a:prstGeom prst="rect">
            <a:avLst/>
          </a:prstGeom>
        </p:spPr>
      </p:pic>
      <p:sp>
        <p:nvSpPr>
          <p:cNvPr id="7" name="TextBox 6"/>
          <p:cNvSpPr txBox="1">
            <a:spLocks noChangeArrowheads="1"/>
          </p:cNvSpPr>
          <p:nvPr/>
        </p:nvSpPr>
        <p:spPr bwMode="auto">
          <a:xfrm>
            <a:off x="2835276" y="844545"/>
            <a:ext cx="908903" cy="73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FF0000"/>
                </a:solidFill>
                <a:latin typeface="Cambria" panose="02040503050406030204" pitchFamily="18" charset="0"/>
                <a:ea typeface="ＭＳ Ｐゴシック" charset="0"/>
              </a:rPr>
              <a:t>Greatest</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potential</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energy</a:t>
            </a:r>
            <a:endParaRPr lang="en-US" sz="1700" b="1" dirty="0">
              <a:solidFill>
                <a:srgbClr val="FF0000"/>
              </a:solidFill>
              <a:latin typeface="Cambria" panose="02040503050406030204" pitchFamily="18" charset="0"/>
              <a:ea typeface="ＭＳ Ｐゴシック" charset="0"/>
            </a:endParaRPr>
          </a:p>
        </p:txBody>
      </p:sp>
      <p:sp>
        <p:nvSpPr>
          <p:cNvPr id="8" name="TextBox 5"/>
          <p:cNvSpPr txBox="1">
            <a:spLocks noChangeArrowheads="1"/>
          </p:cNvSpPr>
          <p:nvPr/>
        </p:nvSpPr>
        <p:spPr bwMode="auto">
          <a:xfrm>
            <a:off x="334170" y="2731289"/>
            <a:ext cx="1731115"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FF0000"/>
                </a:solidFill>
                <a:latin typeface="Cambria" panose="02040503050406030204" pitchFamily="18" charset="0"/>
                <a:ea typeface="ＭＳ Ｐゴシック" charset="0"/>
              </a:rPr>
              <a:t>Climbing</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converts kinetic</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energy to</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potential energy.</a:t>
            </a:r>
            <a:endParaRPr lang="en-US" sz="1700" b="1" dirty="0">
              <a:solidFill>
                <a:srgbClr val="FF0000"/>
              </a:solidFill>
              <a:latin typeface="Cambria" panose="02040503050406030204" pitchFamily="18" charset="0"/>
              <a:ea typeface="ＭＳ Ｐゴシック" charset="0"/>
            </a:endParaRPr>
          </a:p>
        </p:txBody>
      </p:sp>
      <p:sp>
        <p:nvSpPr>
          <p:cNvPr id="9" name="TextBox 9"/>
          <p:cNvSpPr txBox="1">
            <a:spLocks noChangeArrowheads="1"/>
          </p:cNvSpPr>
          <p:nvPr/>
        </p:nvSpPr>
        <p:spPr bwMode="auto">
          <a:xfrm>
            <a:off x="7183439" y="3145627"/>
            <a:ext cx="1549078"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FF0000"/>
                </a:solidFill>
                <a:latin typeface="Cambria" panose="02040503050406030204" pitchFamily="18" charset="0"/>
                <a:ea typeface="ＭＳ Ｐゴシック" charset="0"/>
              </a:rPr>
              <a:t>Diving converts</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potential</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energy to</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kinetic energy.</a:t>
            </a:r>
            <a:endParaRPr lang="en-US" sz="1700" b="1" dirty="0">
              <a:solidFill>
                <a:srgbClr val="FF0000"/>
              </a:solidFill>
              <a:latin typeface="Cambria" panose="02040503050406030204" pitchFamily="18" charset="0"/>
              <a:ea typeface="ＭＳ Ｐゴシック" charset="0"/>
            </a:endParaRPr>
          </a:p>
        </p:txBody>
      </p:sp>
      <p:sp>
        <p:nvSpPr>
          <p:cNvPr id="10" name="TextBox 13"/>
          <p:cNvSpPr txBox="1">
            <a:spLocks noChangeArrowheads="1"/>
          </p:cNvSpPr>
          <p:nvPr/>
        </p:nvSpPr>
        <p:spPr bwMode="auto">
          <a:xfrm>
            <a:off x="4521995" y="5595139"/>
            <a:ext cx="908903" cy="73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FF0000"/>
                </a:solidFill>
                <a:latin typeface="Cambria" panose="02040503050406030204" pitchFamily="18" charset="0"/>
                <a:ea typeface="ＭＳ Ｐゴシック" charset="0"/>
              </a:rPr>
              <a:t>Least</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potential</a:t>
            </a:r>
          </a:p>
          <a:p>
            <a:pPr eaLnBrk="0" hangingPunct="0">
              <a:lnSpc>
                <a:spcPts val="1900"/>
              </a:lnSpc>
            </a:pPr>
            <a:r>
              <a:rPr lang="en-US" sz="1700" b="1" dirty="0" smtClean="0">
                <a:solidFill>
                  <a:srgbClr val="FF0000"/>
                </a:solidFill>
                <a:latin typeface="Cambria" panose="02040503050406030204" pitchFamily="18" charset="0"/>
                <a:ea typeface="ＭＳ Ｐゴシック" charset="0"/>
              </a:rPr>
              <a:t>energy</a:t>
            </a:r>
            <a:endParaRPr lang="en-US" sz="1700" b="1" dirty="0">
              <a:solidFill>
                <a:srgbClr val="FF0000"/>
              </a:solidFill>
              <a:latin typeface="Cambria" panose="02040503050406030204" pitchFamily="18" charset="0"/>
              <a:ea typeface="ＭＳ Ｐゴシック" charset="0"/>
            </a:endParaRPr>
          </a:p>
        </p:txBody>
      </p:sp>
    </p:spTree>
    <p:extLst>
      <p:ext uri="{BB962C8B-B14F-4D97-AF65-F5344CB8AC3E}">
        <p14:creationId xmlns:p14="http://schemas.microsoft.com/office/powerpoint/2010/main" val="1318281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a:t>
            </a:r>
            <a:endParaRPr lang="en-US"/>
          </a:p>
        </p:txBody>
      </p:sp>
      <p:sp>
        <p:nvSpPr>
          <p:cNvPr id="5" name="Rectangle 4"/>
          <p:cNvSpPr/>
          <p:nvPr/>
        </p:nvSpPr>
        <p:spPr>
          <a:xfrm>
            <a:off x="543042" y="928196"/>
            <a:ext cx="7653527" cy="1200329"/>
          </a:xfrm>
          <a:prstGeom prst="rect">
            <a:avLst/>
          </a:prstGeom>
        </p:spPr>
        <p:txBody>
          <a:bodyPr wrap="square">
            <a:spAutoFit/>
          </a:bodyPr>
          <a:lstStyle/>
          <a:p>
            <a:r>
              <a:rPr lang="en-US" b="1" dirty="0">
                <a:solidFill>
                  <a:srgbClr val="C39150"/>
                </a:solidFill>
                <a:latin typeface="Cambria" panose="02040503050406030204" pitchFamily="18" charset="0"/>
                <a:ea typeface="+mn-ea"/>
                <a:cs typeface="+mn-cs"/>
              </a:rPr>
              <a:t>Second Law of </a:t>
            </a:r>
            <a:r>
              <a:rPr lang="en-US" b="1" dirty="0" smtClean="0">
                <a:solidFill>
                  <a:srgbClr val="C39150"/>
                </a:solidFill>
                <a:latin typeface="Cambria" panose="02040503050406030204" pitchFamily="18" charset="0"/>
                <a:ea typeface="+mn-ea"/>
                <a:cs typeface="+mn-cs"/>
              </a:rPr>
              <a:t>Thermodynamics</a:t>
            </a:r>
            <a:r>
              <a:rPr lang="en-US" dirty="0">
                <a:latin typeface="Cambria" panose="02040503050406030204" pitchFamily="18" charset="0"/>
                <a:ea typeface="+mn-ea"/>
                <a:cs typeface="+mn-cs"/>
              </a:rPr>
              <a:t> </a:t>
            </a:r>
            <a:r>
              <a:rPr lang="en-US" dirty="0" smtClean="0">
                <a:latin typeface="Cambria" panose="02040503050406030204" pitchFamily="18" charset="0"/>
                <a:ea typeface="+mn-ea"/>
                <a:cs typeface="+mn-cs"/>
              </a:rPr>
              <a:t>states that the degree of disorder is always increasing in the universe.</a:t>
            </a:r>
          </a:p>
          <a:p>
            <a:endParaRPr lang="en-US" dirty="0">
              <a:latin typeface="Cambria" panose="02040503050406030204" pitchFamily="18" charset="0"/>
              <a:ea typeface="+mn-ea"/>
              <a:cs typeface="+mn-cs"/>
            </a:endParaRPr>
          </a:p>
        </p:txBody>
      </p:sp>
      <p:sp>
        <p:nvSpPr>
          <p:cNvPr id="6" name="Rectangle 5"/>
          <p:cNvSpPr/>
          <p:nvPr/>
        </p:nvSpPr>
        <p:spPr>
          <a:xfrm>
            <a:off x="437103" y="2128525"/>
            <a:ext cx="8706897" cy="830997"/>
          </a:xfrm>
          <a:prstGeom prst="rect">
            <a:avLst/>
          </a:prstGeom>
        </p:spPr>
        <p:txBody>
          <a:bodyPr wrap="square">
            <a:spAutoFit/>
          </a:bodyPr>
          <a:lstStyle/>
          <a:p>
            <a:r>
              <a:rPr lang="en-US" dirty="0">
                <a:solidFill>
                  <a:srgbClr val="FF0000"/>
                </a:solidFill>
              </a:rPr>
              <a:t>Why human body is highly organized when the disorder of </a:t>
            </a:r>
          </a:p>
          <a:p>
            <a:r>
              <a:rPr lang="en-US" dirty="0">
                <a:solidFill>
                  <a:srgbClr val="FF0000"/>
                </a:solidFill>
              </a:rPr>
              <a:t>the universe is always increasing?</a:t>
            </a:r>
          </a:p>
        </p:txBody>
      </p:sp>
      <p:sp>
        <p:nvSpPr>
          <p:cNvPr id="7" name="Rectangle 6"/>
          <p:cNvSpPr/>
          <p:nvPr/>
        </p:nvSpPr>
        <p:spPr>
          <a:xfrm>
            <a:off x="437102" y="3328854"/>
            <a:ext cx="8706897" cy="1569660"/>
          </a:xfrm>
          <a:prstGeom prst="rect">
            <a:avLst/>
          </a:prstGeom>
        </p:spPr>
        <p:txBody>
          <a:bodyPr wrap="square">
            <a:spAutoFit/>
          </a:bodyPr>
          <a:lstStyle/>
          <a:p>
            <a:r>
              <a:rPr lang="en-US" dirty="0">
                <a:solidFill>
                  <a:srgbClr val="FF0000"/>
                </a:solidFill>
              </a:rPr>
              <a:t>The answer is a cell takes energy from its environment to </a:t>
            </a:r>
          </a:p>
          <a:p>
            <a:r>
              <a:rPr lang="en-US" dirty="0">
                <a:solidFill>
                  <a:srgbClr val="FF0000"/>
                </a:solidFill>
              </a:rPr>
              <a:t>generate </a:t>
            </a:r>
            <a:r>
              <a:rPr lang="en-US" dirty="0" smtClean="0">
                <a:solidFill>
                  <a:srgbClr val="FF0000"/>
                </a:solidFill>
              </a:rPr>
              <a:t>order. In turn, the cell releases energy as heat to the environment, giving it what it wants and making it more disordered.</a:t>
            </a:r>
            <a:endParaRPr lang="en-US" dirty="0">
              <a:solidFill>
                <a:srgbClr val="FF0000"/>
              </a:solidFill>
            </a:endParaRPr>
          </a:p>
        </p:txBody>
      </p:sp>
    </p:spTree>
    <p:extLst>
      <p:ext uri="{BB962C8B-B14F-4D97-AF65-F5344CB8AC3E}">
        <p14:creationId xmlns:p14="http://schemas.microsoft.com/office/powerpoint/2010/main" val="9029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65825" y="408373"/>
            <a:ext cx="8164666" cy="683012"/>
          </a:xfrm>
        </p:spPr>
        <p:txBody>
          <a:bodyPr/>
          <a:lstStyle/>
          <a:p>
            <a:r>
              <a:rPr lang="en-US" sz="4000" dirty="0" smtClean="0">
                <a:solidFill>
                  <a:srgbClr val="FF0000"/>
                </a:solidFill>
                <a:latin typeface="Cambria" panose="02040503050406030204" pitchFamily="18" charset="0"/>
              </a:rPr>
              <a:t>Heat</a:t>
            </a:r>
          </a:p>
        </p:txBody>
      </p:sp>
      <p:sp>
        <p:nvSpPr>
          <p:cNvPr id="31747" name="Rectangle 3"/>
          <p:cNvSpPr>
            <a:spLocks noGrp="1" noChangeArrowheads="1"/>
          </p:cNvSpPr>
          <p:nvPr>
            <p:ph idx="1"/>
          </p:nvPr>
        </p:nvSpPr>
        <p:spPr>
          <a:xfrm>
            <a:off x="736847" y="1429304"/>
            <a:ext cx="8093644" cy="4880823"/>
          </a:xfrm>
        </p:spPr>
        <p:txBody>
          <a:bodyPr/>
          <a:lstStyle/>
          <a:p>
            <a:r>
              <a:rPr lang="en-US" b="1" dirty="0" smtClean="0">
                <a:latin typeface="Cambria" panose="02040503050406030204" pitchFamily="18" charset="0"/>
              </a:rPr>
              <a:t>Heat is a type of kinetic energy contained in the random motion of atoms and molecules</a:t>
            </a:r>
            <a:r>
              <a:rPr lang="en-US" b="1" dirty="0">
                <a:latin typeface="Cambria" panose="02040503050406030204" pitchFamily="18" charset="0"/>
              </a:rPr>
              <a:t> </a:t>
            </a:r>
            <a:r>
              <a:rPr lang="en-US" b="1" dirty="0" smtClean="0">
                <a:latin typeface="Cambria" panose="02040503050406030204" pitchFamily="18" charset="0"/>
              </a:rPr>
              <a:t>(energy in its most disordered, chaotic form). </a:t>
            </a:r>
          </a:p>
          <a:p>
            <a:r>
              <a:rPr lang="en-US" b="1" dirty="0" smtClean="0">
                <a:latin typeface="Cambria" panose="02040503050406030204" pitchFamily="18" charset="0"/>
              </a:rPr>
              <a:t>All energy conversions generate some heat. </a:t>
            </a:r>
          </a:p>
          <a:p>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74703" y="402267"/>
            <a:ext cx="8315586" cy="958863"/>
          </a:xfrm>
        </p:spPr>
        <p:txBody>
          <a:bodyPr/>
          <a:lstStyle/>
          <a:p>
            <a:r>
              <a:rPr lang="en-US" sz="4000" dirty="0" smtClean="0">
                <a:solidFill>
                  <a:srgbClr val="FF0000"/>
                </a:solidFill>
                <a:latin typeface="Cambria" panose="02040503050406030204" pitchFamily="18" charset="0"/>
              </a:rPr>
              <a:t>Chemical Energy</a:t>
            </a:r>
          </a:p>
        </p:txBody>
      </p:sp>
      <p:sp>
        <p:nvSpPr>
          <p:cNvPr id="33795" name="Rectangle 3"/>
          <p:cNvSpPr>
            <a:spLocks noGrp="1" noChangeArrowheads="1"/>
          </p:cNvSpPr>
          <p:nvPr>
            <p:ph idx="1"/>
          </p:nvPr>
        </p:nvSpPr>
        <p:spPr>
          <a:xfrm>
            <a:off x="550415" y="1361129"/>
            <a:ext cx="8280075" cy="4815833"/>
          </a:xfrm>
        </p:spPr>
        <p:txBody>
          <a:bodyPr>
            <a:normAutofit/>
          </a:bodyPr>
          <a:lstStyle/>
          <a:p>
            <a:r>
              <a:rPr lang="en-US" sz="2400" b="1" dirty="0" smtClean="0">
                <a:latin typeface="Cambria" panose="02040503050406030204" pitchFamily="18" charset="0"/>
              </a:rPr>
              <a:t>The molecules of food, gasoline, and other fuels have a form of </a:t>
            </a:r>
            <a:r>
              <a:rPr lang="en-US" sz="2400" b="1" dirty="0" smtClean="0">
                <a:solidFill>
                  <a:srgbClr val="FF0000"/>
                </a:solidFill>
                <a:latin typeface="Cambria" panose="02040503050406030204" pitchFamily="18" charset="0"/>
              </a:rPr>
              <a:t>potential energy </a:t>
            </a:r>
            <a:r>
              <a:rPr lang="en-US" sz="2400" b="1" dirty="0" smtClean="0">
                <a:latin typeface="Cambria" panose="02040503050406030204" pitchFamily="18" charset="0"/>
              </a:rPr>
              <a:t>called </a:t>
            </a:r>
            <a:r>
              <a:rPr lang="en-US" sz="2400" b="1" dirty="0" smtClean="0">
                <a:solidFill>
                  <a:srgbClr val="FF0000"/>
                </a:solidFill>
                <a:latin typeface="Cambria" panose="02040503050406030204" pitchFamily="18" charset="0"/>
              </a:rPr>
              <a:t>chemical energy</a:t>
            </a:r>
            <a:r>
              <a:rPr lang="en-US" sz="2400" b="1" dirty="0" smtClean="0">
                <a:latin typeface="Cambria" panose="02040503050406030204" pitchFamily="18" charset="0"/>
              </a:rPr>
              <a:t>, which arises from the arrangement of atoms and can be released by a chemical reaction. </a:t>
            </a:r>
          </a:p>
          <a:p>
            <a:r>
              <a:rPr lang="en-US" altLang="zh-CN" sz="2400" b="1" dirty="0">
                <a:latin typeface="Cambria" panose="02040503050406030204" pitchFamily="18" charset="0"/>
              </a:rPr>
              <a:t>Living cells and automobile engines use the same basic process to make the chemical energy stored in their fuels available for work. </a:t>
            </a:r>
          </a:p>
          <a:p>
            <a:r>
              <a:rPr lang="en-US" altLang="zh-CN" sz="2400" b="1" dirty="0">
                <a:latin typeface="Cambria" panose="02040503050406030204" pitchFamily="18" charset="0"/>
              </a:rPr>
              <a:t>In both cases, this process breaks organic fuel into smaller waste molecules that have much less chemical energy than the fuel molecules did, thereby releasing energy that can be used to perform work. </a:t>
            </a:r>
          </a:p>
          <a:p>
            <a:endParaRPr lang="en-US" sz="24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237744"/>
            <a:ext cx="8046720" cy="6382512"/>
          </a:xfrm>
          <a:prstGeom prst="rect">
            <a:avLst/>
          </a:prstGeom>
        </p:spPr>
      </p:pic>
      <p:sp>
        <p:nvSpPr>
          <p:cNvPr id="4" name="TextBox 2"/>
          <p:cNvSpPr txBox="1">
            <a:spLocks noChangeArrowheads="1"/>
          </p:cNvSpPr>
          <p:nvPr/>
        </p:nvSpPr>
        <p:spPr bwMode="auto">
          <a:xfrm>
            <a:off x="723735" y="346796"/>
            <a:ext cx="95378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Fuel rich in</a:t>
            </a:r>
          </a:p>
          <a:p>
            <a:pPr eaLnBrk="0" hangingPunct="0">
              <a:lnSpc>
                <a:spcPts val="1600"/>
              </a:lnSpc>
            </a:pPr>
            <a:r>
              <a:rPr lang="en-US" sz="1400" b="1" dirty="0" smtClean="0">
                <a:solidFill>
                  <a:srgbClr val="000000"/>
                </a:solidFill>
                <a:latin typeface="Arial"/>
                <a:ea typeface="ＭＳ Ｐゴシック" charset="0"/>
              </a:rPr>
              <a:t>chemical</a:t>
            </a:r>
          </a:p>
          <a:p>
            <a:pPr eaLnBrk="0" hangingPunct="0">
              <a:lnSpc>
                <a:spcPts val="1600"/>
              </a:lnSpc>
            </a:pPr>
            <a:r>
              <a:rPr lang="en-US" sz="1400" b="1" dirty="0" smtClean="0">
                <a:solidFill>
                  <a:srgbClr val="000000"/>
                </a:solidFill>
                <a:latin typeface="Arial"/>
                <a:ea typeface="ＭＳ Ｐゴシック" charset="0"/>
              </a:rPr>
              <a:t>energy</a:t>
            </a:r>
            <a:endParaRPr lang="en-US" sz="1400" b="1" dirty="0">
              <a:solidFill>
                <a:srgbClr val="000000"/>
              </a:solidFill>
              <a:latin typeface="Arial"/>
              <a:ea typeface="ＭＳ Ｐゴシック" charset="0"/>
            </a:endParaRPr>
          </a:p>
        </p:txBody>
      </p:sp>
      <p:sp>
        <p:nvSpPr>
          <p:cNvPr id="5" name="TextBox 5"/>
          <p:cNvSpPr txBox="1">
            <a:spLocks noChangeArrowheads="1"/>
          </p:cNvSpPr>
          <p:nvPr/>
        </p:nvSpPr>
        <p:spPr bwMode="auto">
          <a:xfrm>
            <a:off x="2932201" y="366026"/>
            <a:ext cx="34853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3200" b="1" dirty="0">
                <a:solidFill>
                  <a:srgbClr val="FF0000"/>
                </a:solidFill>
                <a:latin typeface="Cambria" panose="02040503050406030204" pitchFamily="18" charset="0"/>
                <a:ea typeface="ＭＳ Ｐゴシック" charset="0"/>
              </a:rPr>
              <a:t>Energy conversion</a:t>
            </a:r>
          </a:p>
        </p:txBody>
      </p:sp>
      <p:sp>
        <p:nvSpPr>
          <p:cNvPr id="6" name="TextBox 6"/>
          <p:cNvSpPr txBox="1">
            <a:spLocks noChangeArrowheads="1"/>
          </p:cNvSpPr>
          <p:nvPr/>
        </p:nvSpPr>
        <p:spPr bwMode="auto">
          <a:xfrm>
            <a:off x="7069766" y="346796"/>
            <a:ext cx="14218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Waste products</a:t>
            </a:r>
          </a:p>
          <a:p>
            <a:pPr eaLnBrk="0" hangingPunct="0">
              <a:lnSpc>
                <a:spcPts val="1600"/>
              </a:lnSpc>
            </a:pPr>
            <a:r>
              <a:rPr lang="en-US" sz="1400" b="1" dirty="0" smtClean="0">
                <a:solidFill>
                  <a:srgbClr val="000000"/>
                </a:solidFill>
                <a:latin typeface="Arial"/>
                <a:ea typeface="ＭＳ Ｐゴシック" charset="0"/>
              </a:rPr>
              <a:t>poor in chemical</a:t>
            </a:r>
          </a:p>
          <a:p>
            <a:pPr eaLnBrk="0" hangingPunct="0">
              <a:lnSpc>
                <a:spcPts val="1600"/>
              </a:lnSpc>
            </a:pPr>
            <a:r>
              <a:rPr lang="en-US" sz="1400" b="1" dirty="0" smtClean="0">
                <a:solidFill>
                  <a:srgbClr val="000000"/>
                </a:solidFill>
                <a:latin typeface="Arial"/>
                <a:ea typeface="ＭＳ Ｐゴシック" charset="0"/>
              </a:rPr>
              <a:t>energy</a:t>
            </a:r>
            <a:endParaRPr lang="en-US" sz="1400" b="1" dirty="0">
              <a:solidFill>
                <a:srgbClr val="000000"/>
              </a:solidFill>
              <a:latin typeface="Arial"/>
              <a:ea typeface="ＭＳ Ｐゴシック" charset="0"/>
            </a:endParaRPr>
          </a:p>
        </p:txBody>
      </p:sp>
      <p:sp>
        <p:nvSpPr>
          <p:cNvPr id="7" name="TextBox 9"/>
          <p:cNvSpPr txBox="1">
            <a:spLocks noChangeArrowheads="1"/>
          </p:cNvSpPr>
          <p:nvPr/>
        </p:nvSpPr>
        <p:spPr bwMode="auto">
          <a:xfrm>
            <a:off x="3240716" y="1420741"/>
            <a:ext cx="38792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Heat</a:t>
            </a:r>
          </a:p>
        </p:txBody>
      </p:sp>
      <p:sp>
        <p:nvSpPr>
          <p:cNvPr id="8" name="TextBox 10"/>
          <p:cNvSpPr txBox="1">
            <a:spLocks noChangeArrowheads="1"/>
          </p:cNvSpPr>
          <p:nvPr/>
        </p:nvSpPr>
        <p:spPr bwMode="auto">
          <a:xfrm>
            <a:off x="3142291" y="1625529"/>
            <a:ext cx="5866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energy</a:t>
            </a:r>
          </a:p>
        </p:txBody>
      </p:sp>
      <p:sp>
        <p:nvSpPr>
          <p:cNvPr id="9" name="TextBox 11"/>
          <p:cNvSpPr txBox="1">
            <a:spLocks noChangeArrowheads="1"/>
          </p:cNvSpPr>
          <p:nvPr/>
        </p:nvSpPr>
        <p:spPr bwMode="auto">
          <a:xfrm>
            <a:off x="656364" y="2029476"/>
            <a:ext cx="12920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b="1" dirty="0" smtClean="0">
                <a:solidFill>
                  <a:srgbClr val="000000"/>
                </a:solidFill>
                <a:latin typeface="Arial"/>
                <a:ea typeface="ＭＳ Ｐゴシック" charset="0"/>
              </a:rPr>
              <a:t>Octane</a:t>
            </a:r>
          </a:p>
          <a:p>
            <a:pPr algn="ctr" eaLnBrk="0" hangingPunct="0"/>
            <a:r>
              <a:rPr lang="en-US" sz="1400" b="1" dirty="0" smtClean="0">
                <a:solidFill>
                  <a:srgbClr val="000000"/>
                </a:solidFill>
                <a:latin typeface="Arial"/>
                <a:ea typeface="ＭＳ Ｐゴシック" charset="0"/>
              </a:rPr>
              <a:t>(from gasoline)</a:t>
            </a:r>
            <a:endParaRPr lang="en-US" sz="1400" b="1" dirty="0">
              <a:solidFill>
                <a:srgbClr val="000000"/>
              </a:solidFill>
              <a:latin typeface="Arial"/>
              <a:ea typeface="ＭＳ Ｐゴシック" charset="0"/>
            </a:endParaRPr>
          </a:p>
        </p:txBody>
      </p:sp>
      <p:sp>
        <p:nvSpPr>
          <p:cNvPr id="10" name="TextBox 13"/>
          <p:cNvSpPr txBox="1">
            <a:spLocks noChangeArrowheads="1"/>
          </p:cNvSpPr>
          <p:nvPr/>
        </p:nvSpPr>
        <p:spPr bwMode="auto">
          <a:xfrm>
            <a:off x="1249991" y="2497066"/>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Symbol"/>
                <a:ea typeface="ＭＳ Ｐゴシック" charset="0"/>
              </a:rPr>
              <a:t>+</a:t>
            </a:r>
            <a:endParaRPr lang="en-US" sz="1400" b="1" dirty="0">
              <a:solidFill>
                <a:srgbClr val="000000"/>
              </a:solidFill>
              <a:latin typeface="Symbol"/>
              <a:ea typeface="ＭＳ Ｐゴシック" charset="0"/>
            </a:endParaRPr>
          </a:p>
        </p:txBody>
      </p:sp>
      <p:sp>
        <p:nvSpPr>
          <p:cNvPr id="11" name="TextBox 14"/>
          <p:cNvSpPr txBox="1">
            <a:spLocks noChangeArrowheads="1"/>
          </p:cNvSpPr>
          <p:nvPr/>
        </p:nvSpPr>
        <p:spPr bwMode="auto">
          <a:xfrm>
            <a:off x="3851963" y="2182801"/>
            <a:ext cx="12759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Cambria" panose="02040503050406030204" pitchFamily="18" charset="0"/>
                <a:ea typeface="ＭＳ Ｐゴシック" charset="0"/>
              </a:rPr>
              <a:t>Combustion</a:t>
            </a:r>
          </a:p>
        </p:txBody>
      </p:sp>
      <p:sp>
        <p:nvSpPr>
          <p:cNvPr id="12" name="TextBox 15"/>
          <p:cNvSpPr txBox="1">
            <a:spLocks noChangeArrowheads="1"/>
          </p:cNvSpPr>
          <p:nvPr/>
        </p:nvSpPr>
        <p:spPr bwMode="auto">
          <a:xfrm>
            <a:off x="4140050" y="2472458"/>
            <a:ext cx="89607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Arial"/>
                <a:ea typeface="ＭＳ Ｐゴシック" charset="0"/>
              </a:rPr>
              <a:t>Kinetic</a:t>
            </a:r>
          </a:p>
          <a:p>
            <a:pPr algn="ctr" eaLnBrk="0" hangingPunct="0">
              <a:lnSpc>
                <a:spcPts val="1600"/>
              </a:lnSpc>
            </a:pPr>
            <a:r>
              <a:rPr lang="en-US" sz="1400" b="1" dirty="0" smtClean="0">
                <a:solidFill>
                  <a:srgbClr val="000000"/>
                </a:solidFill>
                <a:latin typeface="Arial"/>
                <a:ea typeface="ＭＳ Ｐゴシック" charset="0"/>
              </a:rPr>
              <a:t>energy of</a:t>
            </a:r>
          </a:p>
          <a:p>
            <a:pPr algn="ctr" eaLnBrk="0" hangingPunct="0">
              <a:lnSpc>
                <a:spcPts val="1600"/>
              </a:lnSpc>
            </a:pPr>
            <a:r>
              <a:rPr lang="en-US" sz="1400" b="1" dirty="0" smtClean="0">
                <a:solidFill>
                  <a:srgbClr val="000000"/>
                </a:solidFill>
                <a:latin typeface="Arial"/>
                <a:ea typeface="ＭＳ Ｐゴシック" charset="0"/>
              </a:rPr>
              <a:t>movement</a:t>
            </a:r>
            <a:endParaRPr lang="en-US" sz="1400" b="1" dirty="0">
              <a:solidFill>
                <a:srgbClr val="000000"/>
              </a:solidFill>
              <a:latin typeface="Arial"/>
              <a:ea typeface="ＭＳ Ｐゴシック" charset="0"/>
            </a:endParaRPr>
          </a:p>
        </p:txBody>
      </p:sp>
      <p:sp>
        <p:nvSpPr>
          <p:cNvPr id="13" name="TextBox 18"/>
          <p:cNvSpPr txBox="1">
            <a:spLocks noChangeArrowheads="1"/>
          </p:cNvSpPr>
          <p:nvPr/>
        </p:nvSpPr>
        <p:spPr bwMode="auto">
          <a:xfrm>
            <a:off x="3229078" y="3233372"/>
            <a:ext cx="27819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0000"/>
                </a:solidFill>
                <a:latin typeface="Cambria" panose="02040503050406030204" pitchFamily="18" charset="0"/>
                <a:ea typeface="ＭＳ Ｐゴシック" charset="0"/>
              </a:rPr>
              <a:t>Energy conversion in a car</a:t>
            </a:r>
          </a:p>
        </p:txBody>
      </p:sp>
      <p:sp>
        <p:nvSpPr>
          <p:cNvPr id="14" name="TextBox 19"/>
          <p:cNvSpPr txBox="1">
            <a:spLocks noChangeArrowheads="1"/>
          </p:cNvSpPr>
          <p:nvPr/>
        </p:nvSpPr>
        <p:spPr bwMode="auto">
          <a:xfrm>
            <a:off x="7118978" y="2160516"/>
            <a:ext cx="13016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Carbon dioxide</a:t>
            </a:r>
          </a:p>
        </p:txBody>
      </p:sp>
      <p:sp>
        <p:nvSpPr>
          <p:cNvPr id="15" name="TextBox 20"/>
          <p:cNvSpPr txBox="1">
            <a:spLocks noChangeArrowheads="1"/>
          </p:cNvSpPr>
          <p:nvPr/>
        </p:nvSpPr>
        <p:spPr bwMode="auto">
          <a:xfrm>
            <a:off x="7714291" y="2354191"/>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Symbol"/>
                <a:ea typeface="ＭＳ Ｐゴシック" charset="0"/>
              </a:rPr>
              <a:t>+</a:t>
            </a:r>
            <a:endParaRPr lang="en-US" sz="1400" b="1" dirty="0">
              <a:solidFill>
                <a:srgbClr val="000000"/>
              </a:solidFill>
              <a:latin typeface="Symbol"/>
              <a:ea typeface="ＭＳ Ｐゴシック" charset="0"/>
            </a:endParaRPr>
          </a:p>
        </p:txBody>
      </p:sp>
      <p:sp>
        <p:nvSpPr>
          <p:cNvPr id="16" name="TextBox 21"/>
          <p:cNvSpPr txBox="1">
            <a:spLocks noChangeArrowheads="1"/>
          </p:cNvSpPr>
          <p:nvPr/>
        </p:nvSpPr>
        <p:spPr bwMode="auto">
          <a:xfrm>
            <a:off x="976941" y="3157466"/>
            <a:ext cx="6556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Oxygen</a:t>
            </a:r>
          </a:p>
        </p:txBody>
      </p:sp>
      <p:sp>
        <p:nvSpPr>
          <p:cNvPr id="17" name="TextBox 22"/>
          <p:cNvSpPr txBox="1">
            <a:spLocks noChangeArrowheads="1"/>
          </p:cNvSpPr>
          <p:nvPr/>
        </p:nvSpPr>
        <p:spPr bwMode="auto">
          <a:xfrm>
            <a:off x="7519028" y="3081266"/>
            <a:ext cx="4918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Water</a:t>
            </a:r>
          </a:p>
        </p:txBody>
      </p:sp>
      <p:sp>
        <p:nvSpPr>
          <p:cNvPr id="18" name="TextBox 23"/>
          <p:cNvSpPr txBox="1">
            <a:spLocks noChangeArrowheads="1"/>
          </p:cNvSpPr>
          <p:nvPr/>
        </p:nvSpPr>
        <p:spPr bwMode="auto">
          <a:xfrm>
            <a:off x="3138333" y="3906765"/>
            <a:ext cx="586699"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Arial"/>
                <a:ea typeface="ＭＳ Ｐゴシック" charset="0"/>
              </a:rPr>
              <a:t>Heat</a:t>
            </a:r>
          </a:p>
          <a:p>
            <a:pPr algn="ctr" eaLnBrk="0" hangingPunct="0">
              <a:lnSpc>
                <a:spcPts val="1600"/>
              </a:lnSpc>
            </a:pPr>
            <a:r>
              <a:rPr lang="en-US" sz="1400" b="1" dirty="0" smtClean="0">
                <a:solidFill>
                  <a:srgbClr val="000000"/>
                </a:solidFill>
                <a:latin typeface="Arial"/>
                <a:ea typeface="ＭＳ Ｐゴシック" charset="0"/>
              </a:rPr>
              <a:t>energy</a:t>
            </a:r>
            <a:endParaRPr lang="en-US" sz="1400" b="1" dirty="0">
              <a:solidFill>
                <a:srgbClr val="000000"/>
              </a:solidFill>
              <a:latin typeface="Arial"/>
              <a:ea typeface="ＭＳ Ｐゴシック" charset="0"/>
            </a:endParaRPr>
          </a:p>
        </p:txBody>
      </p:sp>
      <p:sp>
        <p:nvSpPr>
          <p:cNvPr id="19" name="TextBox 25"/>
          <p:cNvSpPr txBox="1">
            <a:spLocks noChangeArrowheads="1"/>
          </p:cNvSpPr>
          <p:nvPr/>
        </p:nvSpPr>
        <p:spPr bwMode="auto">
          <a:xfrm>
            <a:off x="3461417" y="4667532"/>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Cambria" panose="02040503050406030204" pitchFamily="18" charset="0"/>
                <a:ea typeface="ＭＳ Ｐゴシック" charset="0"/>
              </a:rPr>
              <a:t>Cellular respiration</a:t>
            </a:r>
          </a:p>
        </p:txBody>
      </p:sp>
      <p:sp>
        <p:nvSpPr>
          <p:cNvPr id="20" name="TextBox 26"/>
          <p:cNvSpPr txBox="1">
            <a:spLocks noChangeArrowheads="1"/>
          </p:cNvSpPr>
          <p:nvPr/>
        </p:nvSpPr>
        <p:spPr bwMode="auto">
          <a:xfrm>
            <a:off x="493599" y="5027539"/>
            <a:ext cx="160300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Arial"/>
                <a:ea typeface="ＭＳ Ｐゴシック" charset="0"/>
              </a:rPr>
              <a:t>Glucose</a:t>
            </a:r>
            <a:r>
              <a:rPr lang="zh-CN" altLang="en-US" sz="1400" b="1" dirty="0" smtClean="0">
                <a:solidFill>
                  <a:srgbClr val="000000"/>
                </a:solidFill>
                <a:latin typeface="楷体" panose="02010609060101010101" pitchFamily="49" charset="-122"/>
                <a:ea typeface="楷体" panose="02010609060101010101" pitchFamily="49" charset="-122"/>
              </a:rPr>
              <a:t>（葡萄糖）</a:t>
            </a:r>
            <a:endParaRPr lang="en-US" sz="1400" b="1" dirty="0" smtClean="0">
              <a:solidFill>
                <a:srgbClr val="000000"/>
              </a:solidFill>
              <a:latin typeface="楷体" panose="02010609060101010101" pitchFamily="49" charset="-122"/>
              <a:ea typeface="楷体" panose="02010609060101010101" pitchFamily="49" charset="-122"/>
            </a:endParaRPr>
          </a:p>
          <a:p>
            <a:pPr algn="ctr" eaLnBrk="0" hangingPunct="0">
              <a:lnSpc>
                <a:spcPts val="1600"/>
              </a:lnSpc>
            </a:pPr>
            <a:r>
              <a:rPr lang="en-US" sz="1400" b="1" dirty="0" smtClean="0">
                <a:solidFill>
                  <a:srgbClr val="000000"/>
                </a:solidFill>
                <a:latin typeface="Arial"/>
                <a:ea typeface="ＭＳ Ｐゴシック" charset="0"/>
              </a:rPr>
              <a:t>(from food)</a:t>
            </a:r>
            <a:endParaRPr lang="en-US" sz="1400" b="1" dirty="0">
              <a:solidFill>
                <a:srgbClr val="000000"/>
              </a:solidFill>
              <a:latin typeface="Arial"/>
              <a:ea typeface="ＭＳ Ｐゴシック" charset="0"/>
            </a:endParaRPr>
          </a:p>
        </p:txBody>
      </p:sp>
      <p:sp>
        <p:nvSpPr>
          <p:cNvPr id="21" name="TextBox 28"/>
          <p:cNvSpPr txBox="1">
            <a:spLocks noChangeArrowheads="1"/>
          </p:cNvSpPr>
          <p:nvPr/>
        </p:nvSpPr>
        <p:spPr bwMode="auto">
          <a:xfrm>
            <a:off x="1249991" y="5451404"/>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Symbol"/>
                <a:ea typeface="ＭＳ Ｐゴシック" charset="0"/>
              </a:rPr>
              <a:t>+</a:t>
            </a:r>
            <a:endParaRPr lang="en-US" sz="1400" b="1" dirty="0">
              <a:solidFill>
                <a:srgbClr val="000000"/>
              </a:solidFill>
              <a:latin typeface="Symbol"/>
              <a:ea typeface="ＭＳ Ｐゴシック" charset="0"/>
            </a:endParaRPr>
          </a:p>
        </p:txBody>
      </p:sp>
      <p:sp>
        <p:nvSpPr>
          <p:cNvPr id="22" name="TextBox 29"/>
          <p:cNvSpPr txBox="1">
            <a:spLocks noChangeArrowheads="1"/>
          </p:cNvSpPr>
          <p:nvPr/>
        </p:nvSpPr>
        <p:spPr bwMode="auto">
          <a:xfrm>
            <a:off x="4758365" y="5166447"/>
            <a:ext cx="3457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ATP</a:t>
            </a:r>
          </a:p>
        </p:txBody>
      </p:sp>
      <p:sp>
        <p:nvSpPr>
          <p:cNvPr id="23" name="TextBox 30"/>
          <p:cNvSpPr txBox="1">
            <a:spLocks noChangeArrowheads="1"/>
          </p:cNvSpPr>
          <p:nvPr/>
        </p:nvSpPr>
        <p:spPr bwMode="auto">
          <a:xfrm>
            <a:off x="7125328" y="4916416"/>
            <a:ext cx="13016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Carbon dioxide</a:t>
            </a:r>
          </a:p>
        </p:txBody>
      </p:sp>
      <p:sp>
        <p:nvSpPr>
          <p:cNvPr id="24" name="TextBox 31"/>
          <p:cNvSpPr txBox="1">
            <a:spLocks noChangeArrowheads="1"/>
          </p:cNvSpPr>
          <p:nvPr/>
        </p:nvSpPr>
        <p:spPr bwMode="auto">
          <a:xfrm>
            <a:off x="7720641" y="5127554"/>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Symbol"/>
                <a:ea typeface="ＭＳ Ｐゴシック" charset="0"/>
              </a:rPr>
              <a:t>+</a:t>
            </a:r>
            <a:endParaRPr lang="en-US" sz="1400" b="1" dirty="0">
              <a:solidFill>
                <a:srgbClr val="000000"/>
              </a:solidFill>
              <a:latin typeface="Symbol"/>
              <a:ea typeface="ＭＳ Ｐゴシック" charset="0"/>
            </a:endParaRPr>
          </a:p>
        </p:txBody>
      </p:sp>
      <p:sp>
        <p:nvSpPr>
          <p:cNvPr id="25" name="TextBox 32"/>
          <p:cNvSpPr txBox="1">
            <a:spLocks noChangeArrowheads="1"/>
          </p:cNvSpPr>
          <p:nvPr/>
        </p:nvSpPr>
        <p:spPr bwMode="auto">
          <a:xfrm>
            <a:off x="3447885" y="5872885"/>
            <a:ext cx="204062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Energy for cellular work</a:t>
            </a:r>
          </a:p>
        </p:txBody>
      </p:sp>
      <p:sp>
        <p:nvSpPr>
          <p:cNvPr id="26" name="TextBox 33"/>
          <p:cNvSpPr txBox="1">
            <a:spLocks noChangeArrowheads="1"/>
          </p:cNvSpPr>
          <p:nvPr/>
        </p:nvSpPr>
        <p:spPr bwMode="auto">
          <a:xfrm>
            <a:off x="976941" y="6072116"/>
            <a:ext cx="6556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Oxygen</a:t>
            </a:r>
          </a:p>
        </p:txBody>
      </p:sp>
      <p:sp>
        <p:nvSpPr>
          <p:cNvPr id="27" name="TextBox 34"/>
          <p:cNvSpPr txBox="1">
            <a:spLocks noChangeArrowheads="1"/>
          </p:cNvSpPr>
          <p:nvPr/>
        </p:nvSpPr>
        <p:spPr bwMode="auto">
          <a:xfrm>
            <a:off x="3134892" y="6241245"/>
            <a:ext cx="2814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0000"/>
                </a:solidFill>
                <a:latin typeface="Cambria" panose="02040503050406030204" pitchFamily="18" charset="0"/>
                <a:ea typeface="ＭＳ Ｐゴシック" charset="0"/>
              </a:rPr>
              <a:t>Energy conversion in a cell</a:t>
            </a:r>
          </a:p>
        </p:txBody>
      </p:sp>
      <p:sp>
        <p:nvSpPr>
          <p:cNvPr id="28" name="TextBox 36"/>
          <p:cNvSpPr txBox="1">
            <a:spLocks noChangeArrowheads="1"/>
          </p:cNvSpPr>
          <p:nvPr/>
        </p:nvSpPr>
        <p:spPr bwMode="auto">
          <a:xfrm>
            <a:off x="7525378" y="5856216"/>
            <a:ext cx="4918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Water</a:t>
            </a: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3581" y="478751"/>
            <a:ext cx="8253442" cy="958863"/>
          </a:xfrm>
        </p:spPr>
        <p:txBody>
          <a:bodyPr/>
          <a:lstStyle/>
          <a:p>
            <a:r>
              <a:rPr lang="en-US" sz="4000" dirty="0" smtClean="0">
                <a:solidFill>
                  <a:srgbClr val="FF0000"/>
                </a:solidFill>
                <a:latin typeface="Cambria" panose="02040503050406030204" pitchFamily="18" charset="0"/>
              </a:rPr>
              <a:t>Chemical Energy</a:t>
            </a:r>
          </a:p>
        </p:txBody>
      </p:sp>
      <p:sp>
        <p:nvSpPr>
          <p:cNvPr id="33795" name="Rectangle 3"/>
          <p:cNvSpPr>
            <a:spLocks noGrp="1" noChangeArrowheads="1"/>
          </p:cNvSpPr>
          <p:nvPr>
            <p:ph idx="1"/>
          </p:nvPr>
        </p:nvSpPr>
        <p:spPr>
          <a:xfrm>
            <a:off x="790113" y="1580225"/>
            <a:ext cx="7945515" cy="4871946"/>
          </a:xfrm>
        </p:spPr>
        <p:txBody>
          <a:bodyPr>
            <a:normAutofit/>
          </a:bodyPr>
          <a:lstStyle/>
          <a:p>
            <a:r>
              <a:rPr lang="en-US" sz="3200" b="1" dirty="0" smtClean="0">
                <a:solidFill>
                  <a:srgbClr val="FF0000"/>
                </a:solidFill>
                <a:latin typeface="Cambria" panose="02040503050406030204" pitchFamily="18" charset="0"/>
              </a:rPr>
              <a:t>Cellular respiration</a:t>
            </a:r>
            <a:r>
              <a:rPr lang="zh-CN" altLang="en-US" sz="2000" b="1" dirty="0" smtClean="0">
                <a:solidFill>
                  <a:srgbClr val="FF0000"/>
                </a:solidFill>
                <a:latin typeface="楷体" panose="02010609060101010101" pitchFamily="49" charset="-122"/>
                <a:ea typeface="楷体" panose="02010609060101010101" pitchFamily="49" charset="-122"/>
              </a:rPr>
              <a:t>（细胞呼吸作用）</a:t>
            </a:r>
            <a:r>
              <a:rPr lang="en-US" sz="3200" b="1" dirty="0" smtClean="0">
                <a:solidFill>
                  <a:srgbClr val="FF0000"/>
                </a:solidFill>
                <a:latin typeface="Cambria" panose="02040503050406030204" pitchFamily="18" charset="0"/>
              </a:rPr>
              <a:t> </a:t>
            </a:r>
            <a:r>
              <a:rPr lang="en-US" sz="2400" b="1" dirty="0" smtClean="0">
                <a:latin typeface="Cambria" panose="02040503050406030204" pitchFamily="18" charset="0"/>
              </a:rPr>
              <a:t>is</a:t>
            </a:r>
          </a:p>
          <a:p>
            <a:pPr lvl="1"/>
            <a:r>
              <a:rPr lang="en-US" sz="2400" b="1" dirty="0" smtClean="0">
                <a:latin typeface="Cambria" panose="02040503050406030204" pitchFamily="18" charset="0"/>
              </a:rPr>
              <a:t>the energy-releasing chemical breakdown of fuel molecules and </a:t>
            </a:r>
          </a:p>
          <a:p>
            <a:pPr lvl="1"/>
            <a:r>
              <a:rPr lang="en-US" sz="2400" b="1" dirty="0" smtClean="0">
                <a:latin typeface="Cambria" panose="02040503050406030204" pitchFamily="18" charset="0"/>
              </a:rPr>
              <a:t>the storage of that energy in a form the cell can use to perform work.</a:t>
            </a:r>
          </a:p>
          <a:p>
            <a:r>
              <a:rPr lang="en-US" altLang="zh-CN" sz="2400" b="1" dirty="0">
                <a:latin typeface="Cambria" panose="02040503050406030204" pitchFamily="18" charset="0"/>
              </a:rPr>
              <a:t>Humans convert about </a:t>
            </a:r>
            <a:r>
              <a:rPr lang="en-US" altLang="zh-CN" sz="2400" b="1" dirty="0">
                <a:solidFill>
                  <a:srgbClr val="FF0000"/>
                </a:solidFill>
                <a:latin typeface="Cambria" panose="02040503050406030204" pitchFamily="18" charset="0"/>
              </a:rPr>
              <a:t>34% </a:t>
            </a:r>
            <a:r>
              <a:rPr lang="en-US" altLang="zh-CN" sz="2400" b="1" dirty="0" smtClean="0">
                <a:solidFill>
                  <a:srgbClr val="FF0000"/>
                </a:solidFill>
                <a:latin typeface="Cambria" panose="02040503050406030204" pitchFamily="18" charset="0"/>
              </a:rPr>
              <a:t>(1/3) </a:t>
            </a:r>
            <a:r>
              <a:rPr lang="en-US" altLang="zh-CN" sz="2400" b="1" dirty="0" smtClean="0">
                <a:latin typeface="Cambria" panose="02040503050406030204" pitchFamily="18" charset="0"/>
              </a:rPr>
              <a:t>of </a:t>
            </a:r>
            <a:r>
              <a:rPr lang="en-US" altLang="zh-CN" sz="2400" b="1" dirty="0">
                <a:latin typeface="Cambria" panose="02040503050406030204" pitchFamily="18" charset="0"/>
              </a:rPr>
              <a:t>our food energy to useful work.</a:t>
            </a:r>
          </a:p>
          <a:p>
            <a:r>
              <a:rPr lang="en-US" altLang="zh-CN" sz="2400" b="1" dirty="0">
                <a:latin typeface="Cambria" panose="02040503050406030204" pitchFamily="18" charset="0"/>
              </a:rPr>
              <a:t>The rest of the energy released by the breakdown of fuel molecules generates </a:t>
            </a:r>
            <a:r>
              <a:rPr lang="en-US" altLang="zh-CN" sz="2400" b="1" dirty="0">
                <a:solidFill>
                  <a:srgbClr val="FF0000"/>
                </a:solidFill>
                <a:latin typeface="Cambria" panose="02040503050406030204" pitchFamily="18" charset="0"/>
              </a:rPr>
              <a:t>body heat</a:t>
            </a:r>
            <a:r>
              <a:rPr lang="en-US" altLang="zh-CN" sz="2400" b="1" dirty="0">
                <a:latin typeface="Cambria" panose="02040503050406030204" pitchFamily="18" charset="0"/>
              </a:rPr>
              <a:t>. </a:t>
            </a:r>
          </a:p>
          <a:p>
            <a:pPr lvl="1"/>
            <a:endParaRPr lang="en-US" sz="2400" b="1" dirty="0" smtClean="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48069" y="514905"/>
            <a:ext cx="8182421" cy="745156"/>
          </a:xfrm>
        </p:spPr>
        <p:txBody>
          <a:bodyPr/>
          <a:lstStyle/>
          <a:p>
            <a:r>
              <a:rPr lang="en-US" sz="4000" dirty="0" smtClean="0">
                <a:solidFill>
                  <a:srgbClr val="FF0000"/>
                </a:solidFill>
                <a:latin typeface="Cambria" panose="02040503050406030204" pitchFamily="18" charset="0"/>
              </a:rPr>
              <a:t>Food Calories</a:t>
            </a:r>
          </a:p>
        </p:txBody>
      </p:sp>
      <p:sp>
        <p:nvSpPr>
          <p:cNvPr id="39939" name="Rectangle 3"/>
          <p:cNvSpPr>
            <a:spLocks noGrp="1" noChangeArrowheads="1"/>
          </p:cNvSpPr>
          <p:nvPr>
            <p:ph idx="1"/>
          </p:nvPr>
        </p:nvSpPr>
        <p:spPr>
          <a:xfrm>
            <a:off x="781236" y="1509204"/>
            <a:ext cx="7918882" cy="4667758"/>
          </a:xfrm>
        </p:spPr>
        <p:txBody>
          <a:bodyPr/>
          <a:lstStyle/>
          <a:p>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calorie (</a:t>
            </a:r>
            <a:r>
              <a:rPr lang="en-US" b="1" dirty="0" err="1" smtClean="0">
                <a:solidFill>
                  <a:srgbClr val="FF0000"/>
                </a:solidFill>
                <a:latin typeface="Cambria" panose="02040503050406030204" pitchFamily="18" charset="0"/>
              </a:rPr>
              <a:t>cal</a:t>
            </a:r>
            <a:r>
              <a:rPr lang="en-US" b="1" dirty="0" smtClean="0">
                <a:solidFill>
                  <a:srgbClr val="FF0000"/>
                </a:solidFill>
                <a:latin typeface="Cambria" panose="02040503050406030204" pitchFamily="18" charset="0"/>
              </a:rPr>
              <a:t>)</a:t>
            </a:r>
            <a:r>
              <a:rPr lang="zh-CN" altLang="en-US" sz="2000" b="1" dirty="0" smtClean="0">
                <a:solidFill>
                  <a:srgbClr val="FF0000"/>
                </a:solidFill>
                <a:latin typeface="楷体" panose="02010609060101010101" pitchFamily="49" charset="-122"/>
                <a:ea typeface="楷体" panose="02010609060101010101" pitchFamily="49" charset="-122"/>
              </a:rPr>
              <a:t>（卡路里）</a:t>
            </a:r>
            <a:r>
              <a:rPr lang="en-US" b="1" dirty="0" smtClean="0">
                <a:latin typeface="Cambria" panose="02040503050406030204" pitchFamily="18" charset="0"/>
              </a:rPr>
              <a:t>is the amount of energy that can raise the temperature of 1 gram (g) of water by 1°C. </a:t>
            </a:r>
          </a:p>
          <a:p>
            <a:r>
              <a:rPr lang="en-US" b="1" dirty="0" smtClean="0">
                <a:latin typeface="Cambria" panose="02040503050406030204" pitchFamily="18" charset="0"/>
              </a:rPr>
              <a:t>Food </a:t>
            </a:r>
            <a:r>
              <a:rPr lang="en-US" b="1" dirty="0" smtClean="0">
                <a:solidFill>
                  <a:srgbClr val="FF0000"/>
                </a:solidFill>
                <a:latin typeface="Cambria" panose="02040503050406030204" pitchFamily="18" charset="0"/>
              </a:rPr>
              <a:t>C</a:t>
            </a:r>
            <a:r>
              <a:rPr lang="en-US" b="1" dirty="0" smtClean="0">
                <a:latin typeface="Cambria" panose="02040503050406030204" pitchFamily="18" charset="0"/>
              </a:rPr>
              <a:t>alories are </a:t>
            </a:r>
            <a:r>
              <a:rPr lang="en-US" b="1" dirty="0" smtClean="0">
                <a:solidFill>
                  <a:srgbClr val="FF0000"/>
                </a:solidFill>
                <a:latin typeface="Cambria" panose="02040503050406030204" pitchFamily="18" charset="0"/>
              </a:rPr>
              <a:t>kilocalories (Cal)</a:t>
            </a:r>
            <a:r>
              <a:rPr lang="en-US" b="1" dirty="0" smtClean="0">
                <a:latin typeface="Cambria" panose="02040503050406030204" pitchFamily="18" charset="0"/>
              </a:rPr>
              <a:t>, equal to 1,000 calories.</a:t>
            </a:r>
          </a:p>
          <a:p>
            <a:r>
              <a:rPr lang="en-US" b="1" dirty="0" smtClean="0">
                <a:latin typeface="Cambria" panose="02040503050406030204" pitchFamily="18" charset="0"/>
              </a:rPr>
              <a:t>The energy of calories in food is used to fuel the activities of life.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72357" y="540895"/>
            <a:ext cx="8463207" cy="1208006"/>
          </a:xfrm>
        </p:spPr>
        <p:txBody>
          <a:bodyPr/>
          <a:lstStyle/>
          <a:p>
            <a:r>
              <a:rPr lang="en-US" sz="4000" dirty="0" smtClean="0">
                <a:solidFill>
                  <a:srgbClr val="C39150"/>
                </a:solidFill>
                <a:latin typeface="Cambria" panose="02040503050406030204" pitchFamily="18" charset="0"/>
              </a:rPr>
              <a:t>Biology and Society: </a:t>
            </a:r>
            <a:br>
              <a:rPr lang="en-US" sz="4000" dirty="0" smtClean="0">
                <a:solidFill>
                  <a:srgbClr val="C39150"/>
                </a:solidFill>
                <a:latin typeface="Cambria" panose="02040503050406030204" pitchFamily="18" charset="0"/>
              </a:rPr>
            </a:br>
            <a:r>
              <a:rPr lang="en-US" sz="4000" dirty="0" smtClean="0">
                <a:solidFill>
                  <a:srgbClr val="C39150"/>
                </a:solidFill>
                <a:latin typeface="Cambria" panose="02040503050406030204" pitchFamily="18" charset="0"/>
              </a:rPr>
              <a:t>Harnessing Cellular Structures</a:t>
            </a:r>
          </a:p>
        </p:txBody>
      </p:sp>
      <p:sp>
        <p:nvSpPr>
          <p:cNvPr id="20483" name="Rectangle 3"/>
          <p:cNvSpPr>
            <a:spLocks noGrp="1" noChangeArrowheads="1"/>
          </p:cNvSpPr>
          <p:nvPr>
            <p:ph idx="1"/>
          </p:nvPr>
        </p:nvSpPr>
        <p:spPr>
          <a:xfrm>
            <a:off x="772357" y="2095130"/>
            <a:ext cx="8058133" cy="3994952"/>
          </a:xfrm>
        </p:spPr>
        <p:txBody>
          <a:bodyPr/>
          <a:lstStyle/>
          <a:p>
            <a:r>
              <a:rPr lang="en-US" b="1" dirty="0" smtClean="0">
                <a:latin typeface="Cambria" panose="02040503050406030204" pitchFamily="18" charset="0"/>
              </a:rPr>
              <a:t>You can think of a cell as a machine that continuously and efficiently performs a variety of functions, such as </a:t>
            </a:r>
          </a:p>
          <a:p>
            <a:pPr lvl="1"/>
            <a:r>
              <a:rPr lang="en-US" sz="3200" b="1" dirty="0" smtClean="0">
                <a:latin typeface="Cambria" panose="02040503050406030204" pitchFamily="18" charset="0"/>
              </a:rPr>
              <a:t>movement, </a:t>
            </a:r>
          </a:p>
          <a:p>
            <a:pPr lvl="1"/>
            <a:r>
              <a:rPr lang="en-US" sz="3200" b="1" dirty="0" smtClean="0">
                <a:latin typeface="Cambria" panose="02040503050406030204" pitchFamily="18" charset="0"/>
              </a:rPr>
              <a:t>energy processing, and </a:t>
            </a:r>
          </a:p>
          <a:p>
            <a:pPr lvl="1"/>
            <a:r>
              <a:rPr lang="en-US" sz="3200" b="1" dirty="0" smtClean="0">
                <a:latin typeface="Cambria" panose="02040503050406030204" pitchFamily="18" charset="0"/>
              </a:rPr>
              <a:t>production of various products.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4" name="TextBox 3"/>
          <p:cNvSpPr txBox="1"/>
          <p:nvPr/>
        </p:nvSpPr>
        <p:spPr>
          <a:xfrm>
            <a:off x="348672" y="398068"/>
            <a:ext cx="500137" cy="246221"/>
          </a:xfrm>
          <a:prstGeom prst="rect">
            <a:avLst/>
          </a:prstGeom>
          <a:noFill/>
        </p:spPr>
        <p:txBody>
          <a:bodyPr wrap="none" lIns="0" tIns="0" rIns="0" bIns="0">
            <a:spAutoFit/>
          </a:bodyPr>
          <a:lstStyle/>
          <a:p>
            <a:pPr eaLnBrk="0" fontAlgn="auto" hangingPunct="0">
              <a:spcBef>
                <a:spcPts val="0"/>
              </a:spcBef>
              <a:spcAft>
                <a:spcPts val="0"/>
              </a:spcAft>
              <a:defRPr/>
            </a:pPr>
            <a:r>
              <a:rPr lang="en-US" sz="1600" b="1" dirty="0">
                <a:solidFill>
                  <a:srgbClr val="FF0000"/>
                </a:solidFill>
                <a:latin typeface="Arial"/>
                <a:ea typeface="ＭＳ Ｐゴシック" charset="0"/>
              </a:rPr>
              <a:t>Food</a:t>
            </a:r>
          </a:p>
        </p:txBody>
      </p:sp>
      <p:sp>
        <p:nvSpPr>
          <p:cNvPr id="5" name="TextBox 4"/>
          <p:cNvSpPr txBox="1"/>
          <p:nvPr/>
        </p:nvSpPr>
        <p:spPr>
          <a:xfrm>
            <a:off x="343910" y="864793"/>
            <a:ext cx="108042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Cheeseburger</a:t>
            </a:r>
          </a:p>
        </p:txBody>
      </p:sp>
      <p:sp>
        <p:nvSpPr>
          <p:cNvPr id="6" name="TextBox 5"/>
          <p:cNvSpPr txBox="1"/>
          <p:nvPr/>
        </p:nvSpPr>
        <p:spPr>
          <a:xfrm>
            <a:off x="343910" y="1148956"/>
            <a:ext cx="2168863"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Spaghetti with sauce (1 cup)</a:t>
            </a:r>
          </a:p>
        </p:txBody>
      </p:sp>
      <p:sp>
        <p:nvSpPr>
          <p:cNvPr id="7" name="TextBox 6"/>
          <p:cNvSpPr txBox="1"/>
          <p:nvPr/>
        </p:nvSpPr>
        <p:spPr>
          <a:xfrm>
            <a:off x="343910" y="1431531"/>
            <a:ext cx="231954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Baked potato (plain, with skin)</a:t>
            </a:r>
          </a:p>
        </p:txBody>
      </p:sp>
      <p:sp>
        <p:nvSpPr>
          <p:cNvPr id="8" name="TextBox 7"/>
          <p:cNvSpPr txBox="1"/>
          <p:nvPr/>
        </p:nvSpPr>
        <p:spPr>
          <a:xfrm>
            <a:off x="346291" y="1715693"/>
            <a:ext cx="195566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Fried chicken (drumstick)</a:t>
            </a:r>
          </a:p>
        </p:txBody>
      </p:sp>
      <p:sp>
        <p:nvSpPr>
          <p:cNvPr id="9" name="TextBox 8"/>
          <p:cNvSpPr txBox="1"/>
          <p:nvPr/>
        </p:nvSpPr>
        <p:spPr>
          <a:xfrm>
            <a:off x="346291" y="1999856"/>
            <a:ext cx="953787"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Bean burrito</a:t>
            </a:r>
          </a:p>
        </p:txBody>
      </p:sp>
      <p:sp>
        <p:nvSpPr>
          <p:cNvPr id="10" name="TextBox 9"/>
          <p:cNvSpPr txBox="1"/>
          <p:nvPr/>
        </p:nvSpPr>
        <p:spPr>
          <a:xfrm>
            <a:off x="339148" y="2291955"/>
            <a:ext cx="223298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Pizza with pepperoni (1 slice)</a:t>
            </a:r>
          </a:p>
        </p:txBody>
      </p:sp>
      <p:sp>
        <p:nvSpPr>
          <p:cNvPr id="11" name="TextBox 10"/>
          <p:cNvSpPr txBox="1"/>
          <p:nvPr/>
        </p:nvSpPr>
        <p:spPr>
          <a:xfrm>
            <a:off x="346291" y="2566593"/>
            <a:ext cx="1383392"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Peanuts (1 ounce)</a:t>
            </a:r>
          </a:p>
        </p:txBody>
      </p:sp>
      <p:sp>
        <p:nvSpPr>
          <p:cNvPr id="12" name="TextBox 11"/>
          <p:cNvSpPr txBox="1"/>
          <p:nvPr/>
        </p:nvSpPr>
        <p:spPr>
          <a:xfrm>
            <a:off x="346291" y="2849168"/>
            <a:ext cx="445635"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Apple</a:t>
            </a:r>
          </a:p>
        </p:txBody>
      </p:sp>
      <p:sp>
        <p:nvSpPr>
          <p:cNvPr id="13" name="TextBox 12"/>
          <p:cNvSpPr txBox="1"/>
          <p:nvPr/>
        </p:nvSpPr>
        <p:spPr>
          <a:xfrm>
            <a:off x="346291" y="3144443"/>
            <a:ext cx="1679947"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Garden salad (2 cups)</a:t>
            </a:r>
          </a:p>
        </p:txBody>
      </p:sp>
      <p:sp>
        <p:nvSpPr>
          <p:cNvPr id="14" name="TextBox 13"/>
          <p:cNvSpPr txBox="1"/>
          <p:nvPr/>
        </p:nvSpPr>
        <p:spPr>
          <a:xfrm>
            <a:off x="346291" y="3434956"/>
            <a:ext cx="1686359"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Popcorn (plain, 1 cup)</a:t>
            </a:r>
          </a:p>
        </p:txBody>
      </p:sp>
      <p:sp>
        <p:nvSpPr>
          <p:cNvPr id="15" name="TextBox 14"/>
          <p:cNvSpPr txBox="1"/>
          <p:nvPr/>
        </p:nvSpPr>
        <p:spPr>
          <a:xfrm>
            <a:off x="346291" y="3725468"/>
            <a:ext cx="121347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Broccoli (1 cup)</a:t>
            </a:r>
          </a:p>
        </p:txBody>
      </p:sp>
      <p:sp>
        <p:nvSpPr>
          <p:cNvPr id="16" name="TextBox 15"/>
          <p:cNvSpPr txBox="1"/>
          <p:nvPr/>
        </p:nvSpPr>
        <p:spPr>
          <a:xfrm>
            <a:off x="2881529" y="400449"/>
            <a:ext cx="1367362" cy="246221"/>
          </a:xfrm>
          <a:prstGeom prst="rect">
            <a:avLst/>
          </a:prstGeom>
          <a:noFill/>
        </p:spPr>
        <p:txBody>
          <a:bodyPr wrap="none" lIns="0" tIns="0" rIns="0" bIns="0">
            <a:spAutoFit/>
          </a:bodyPr>
          <a:lstStyle/>
          <a:p>
            <a:pPr eaLnBrk="0" fontAlgn="auto" hangingPunct="0">
              <a:spcBef>
                <a:spcPts val="0"/>
              </a:spcBef>
              <a:spcAft>
                <a:spcPts val="0"/>
              </a:spcAft>
              <a:defRPr/>
            </a:pPr>
            <a:r>
              <a:rPr lang="en-US" sz="1600" b="1" dirty="0">
                <a:solidFill>
                  <a:srgbClr val="FF0000"/>
                </a:solidFill>
                <a:latin typeface="Arial"/>
                <a:ea typeface="ＭＳ Ｐゴシック" charset="0"/>
              </a:rPr>
              <a:t>Food Calories</a:t>
            </a:r>
          </a:p>
        </p:txBody>
      </p:sp>
      <p:sp>
        <p:nvSpPr>
          <p:cNvPr id="17" name="TextBox 16"/>
          <p:cNvSpPr txBox="1"/>
          <p:nvPr/>
        </p:nvSpPr>
        <p:spPr>
          <a:xfrm>
            <a:off x="3572885" y="882256"/>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295</a:t>
            </a:r>
          </a:p>
        </p:txBody>
      </p:sp>
      <p:sp>
        <p:nvSpPr>
          <p:cNvPr id="18" name="TextBox 17"/>
          <p:cNvSpPr txBox="1"/>
          <p:nvPr/>
        </p:nvSpPr>
        <p:spPr>
          <a:xfrm>
            <a:off x="3425248" y="1156893"/>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241</a:t>
            </a:r>
          </a:p>
        </p:txBody>
      </p:sp>
      <p:sp>
        <p:nvSpPr>
          <p:cNvPr id="19" name="TextBox 18"/>
          <p:cNvSpPr txBox="1"/>
          <p:nvPr/>
        </p:nvSpPr>
        <p:spPr>
          <a:xfrm>
            <a:off x="3361748" y="1443437"/>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220</a:t>
            </a:r>
          </a:p>
        </p:txBody>
      </p:sp>
      <p:sp>
        <p:nvSpPr>
          <p:cNvPr id="20" name="TextBox 19"/>
          <p:cNvSpPr txBox="1"/>
          <p:nvPr/>
        </p:nvSpPr>
        <p:spPr>
          <a:xfrm>
            <a:off x="3287135" y="1735537"/>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193</a:t>
            </a:r>
          </a:p>
        </p:txBody>
      </p:sp>
      <p:sp>
        <p:nvSpPr>
          <p:cNvPr id="21" name="TextBox 20"/>
          <p:cNvSpPr txBox="1"/>
          <p:nvPr/>
        </p:nvSpPr>
        <p:spPr>
          <a:xfrm>
            <a:off x="3283960" y="2010174"/>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189</a:t>
            </a:r>
          </a:p>
        </p:txBody>
      </p:sp>
      <p:sp>
        <p:nvSpPr>
          <p:cNvPr id="22" name="TextBox 21"/>
          <p:cNvSpPr txBox="1"/>
          <p:nvPr/>
        </p:nvSpPr>
        <p:spPr>
          <a:xfrm>
            <a:off x="3256973" y="2299893"/>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181</a:t>
            </a:r>
          </a:p>
        </p:txBody>
      </p:sp>
      <p:sp>
        <p:nvSpPr>
          <p:cNvPr id="23" name="TextBox 22"/>
          <p:cNvSpPr txBox="1"/>
          <p:nvPr/>
        </p:nvSpPr>
        <p:spPr>
          <a:xfrm>
            <a:off x="3222048" y="2566593"/>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166</a:t>
            </a:r>
          </a:p>
        </p:txBody>
      </p:sp>
      <p:sp>
        <p:nvSpPr>
          <p:cNvPr id="24" name="TextBox 23"/>
          <p:cNvSpPr txBox="1"/>
          <p:nvPr/>
        </p:nvSpPr>
        <p:spPr>
          <a:xfrm>
            <a:off x="2993448" y="2868218"/>
            <a:ext cx="17953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81</a:t>
            </a:r>
          </a:p>
        </p:txBody>
      </p:sp>
      <p:sp>
        <p:nvSpPr>
          <p:cNvPr id="25" name="TextBox 24"/>
          <p:cNvSpPr txBox="1"/>
          <p:nvPr/>
        </p:nvSpPr>
        <p:spPr>
          <a:xfrm>
            <a:off x="2925979" y="3152381"/>
            <a:ext cx="17953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56</a:t>
            </a:r>
          </a:p>
        </p:txBody>
      </p:sp>
      <p:sp>
        <p:nvSpPr>
          <p:cNvPr id="26" name="TextBox 25"/>
          <p:cNvSpPr txBox="1"/>
          <p:nvPr/>
        </p:nvSpPr>
        <p:spPr>
          <a:xfrm>
            <a:off x="2870416" y="3434956"/>
            <a:ext cx="17953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31</a:t>
            </a:r>
          </a:p>
        </p:txBody>
      </p:sp>
      <p:sp>
        <p:nvSpPr>
          <p:cNvPr id="27" name="TextBox 26"/>
          <p:cNvSpPr txBox="1"/>
          <p:nvPr/>
        </p:nvSpPr>
        <p:spPr>
          <a:xfrm>
            <a:off x="2842635" y="3725468"/>
            <a:ext cx="17953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25</a:t>
            </a:r>
          </a:p>
        </p:txBody>
      </p:sp>
      <p:sp>
        <p:nvSpPr>
          <p:cNvPr id="28" name="TextBox 27"/>
          <p:cNvSpPr txBox="1"/>
          <p:nvPr/>
        </p:nvSpPr>
        <p:spPr>
          <a:xfrm>
            <a:off x="4768273" y="407592"/>
            <a:ext cx="742191" cy="246221"/>
          </a:xfrm>
          <a:prstGeom prst="rect">
            <a:avLst/>
          </a:prstGeom>
          <a:noFill/>
        </p:spPr>
        <p:txBody>
          <a:bodyPr wrap="none" lIns="0" tIns="0" rIns="0" bIns="0">
            <a:spAutoFit/>
          </a:bodyPr>
          <a:lstStyle/>
          <a:p>
            <a:pPr eaLnBrk="0" fontAlgn="auto" hangingPunct="0">
              <a:spcBef>
                <a:spcPts val="0"/>
              </a:spcBef>
              <a:spcAft>
                <a:spcPts val="0"/>
              </a:spcAft>
              <a:defRPr/>
            </a:pPr>
            <a:r>
              <a:rPr lang="en-US" sz="1600" b="1">
                <a:solidFill>
                  <a:srgbClr val="FF0000"/>
                </a:solidFill>
                <a:latin typeface="Arial"/>
                <a:ea typeface="ＭＳ Ｐゴシック" charset="0"/>
              </a:rPr>
              <a:t>Activity</a:t>
            </a:r>
          </a:p>
        </p:txBody>
      </p:sp>
      <p:sp>
        <p:nvSpPr>
          <p:cNvPr id="29" name="TextBox 28"/>
          <p:cNvSpPr txBox="1"/>
          <p:nvPr/>
        </p:nvSpPr>
        <p:spPr>
          <a:xfrm>
            <a:off x="4775416" y="861618"/>
            <a:ext cx="1452321"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Running (7 </a:t>
            </a:r>
            <a:r>
              <a:rPr lang="en-US" sz="1250" b="1" dirty="0" smtClean="0">
                <a:solidFill>
                  <a:srgbClr val="000000"/>
                </a:solidFill>
                <a:latin typeface="Arial"/>
                <a:ea typeface="ＭＳ Ｐゴシック" charset="0"/>
              </a:rPr>
              <a:t>min/mi)</a:t>
            </a:r>
            <a:endParaRPr lang="en-US" sz="1250" b="1" dirty="0">
              <a:solidFill>
                <a:srgbClr val="000000"/>
              </a:solidFill>
              <a:latin typeface="Arial"/>
              <a:ea typeface="ＭＳ Ｐゴシック" charset="0"/>
            </a:endParaRPr>
          </a:p>
        </p:txBody>
      </p:sp>
      <p:sp>
        <p:nvSpPr>
          <p:cNvPr id="30" name="TextBox 29"/>
          <p:cNvSpPr txBox="1"/>
          <p:nvPr/>
        </p:nvSpPr>
        <p:spPr>
          <a:xfrm>
            <a:off x="4775416" y="1150543"/>
            <a:ext cx="1069203"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Dancing (fast)</a:t>
            </a:r>
          </a:p>
        </p:txBody>
      </p:sp>
      <p:sp>
        <p:nvSpPr>
          <p:cNvPr id="31" name="TextBox 30"/>
          <p:cNvSpPr txBox="1"/>
          <p:nvPr/>
        </p:nvSpPr>
        <p:spPr>
          <a:xfrm>
            <a:off x="4775416" y="1450581"/>
            <a:ext cx="142827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Bicycling (10 mph)</a:t>
            </a:r>
          </a:p>
        </p:txBody>
      </p:sp>
      <p:sp>
        <p:nvSpPr>
          <p:cNvPr id="32" name="TextBox 31"/>
          <p:cNvSpPr txBox="1"/>
          <p:nvPr/>
        </p:nvSpPr>
        <p:spPr>
          <a:xfrm>
            <a:off x="4775416" y="1731568"/>
            <a:ext cx="1426673"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Swimming (2 mph)</a:t>
            </a:r>
          </a:p>
        </p:txBody>
      </p:sp>
      <p:sp>
        <p:nvSpPr>
          <p:cNvPr id="33" name="TextBox 32"/>
          <p:cNvSpPr txBox="1"/>
          <p:nvPr/>
        </p:nvSpPr>
        <p:spPr>
          <a:xfrm>
            <a:off x="4775416" y="2003031"/>
            <a:ext cx="1233158"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Walking (3 mph)</a:t>
            </a:r>
          </a:p>
        </p:txBody>
      </p:sp>
      <p:sp>
        <p:nvSpPr>
          <p:cNvPr id="34" name="TextBox 33"/>
          <p:cNvSpPr txBox="1"/>
          <p:nvPr/>
        </p:nvSpPr>
        <p:spPr>
          <a:xfrm>
            <a:off x="4775416" y="2311006"/>
            <a:ext cx="1141338"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Dancing (slow)</a:t>
            </a:r>
          </a:p>
        </p:txBody>
      </p:sp>
      <p:sp>
        <p:nvSpPr>
          <p:cNvPr id="35" name="TextBox 34"/>
          <p:cNvSpPr txBox="1"/>
          <p:nvPr/>
        </p:nvSpPr>
        <p:spPr>
          <a:xfrm>
            <a:off x="4775416" y="2598343"/>
            <a:ext cx="1330492"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Playing the piano</a:t>
            </a:r>
          </a:p>
        </p:txBody>
      </p:sp>
      <p:sp>
        <p:nvSpPr>
          <p:cNvPr id="36" name="TextBox 35"/>
          <p:cNvSpPr txBox="1"/>
          <p:nvPr/>
        </p:nvSpPr>
        <p:spPr>
          <a:xfrm>
            <a:off x="4775416" y="2887268"/>
            <a:ext cx="97462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Driving a car</a:t>
            </a:r>
          </a:p>
        </p:txBody>
      </p:sp>
      <p:sp>
        <p:nvSpPr>
          <p:cNvPr id="37" name="TextBox 36"/>
          <p:cNvSpPr txBox="1"/>
          <p:nvPr/>
        </p:nvSpPr>
        <p:spPr>
          <a:xfrm>
            <a:off x="4775416" y="3176193"/>
            <a:ext cx="1175002"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Sitting (writing)</a:t>
            </a:r>
          </a:p>
        </p:txBody>
      </p:sp>
      <p:sp>
        <p:nvSpPr>
          <p:cNvPr id="38" name="TextBox 37"/>
          <p:cNvSpPr txBox="1"/>
          <p:nvPr/>
        </p:nvSpPr>
        <p:spPr>
          <a:xfrm>
            <a:off x="6398782" y="331160"/>
            <a:ext cx="2213748" cy="384721"/>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smtClean="0">
                <a:solidFill>
                  <a:srgbClr val="FF0000"/>
                </a:solidFill>
                <a:latin typeface="Arial"/>
                <a:ea typeface="ＭＳ Ｐゴシック" charset="0"/>
              </a:rPr>
              <a:t>Food Calories consumed per</a:t>
            </a:r>
          </a:p>
          <a:p>
            <a:pPr eaLnBrk="0" fontAlgn="auto" hangingPunct="0">
              <a:spcBef>
                <a:spcPts val="0"/>
              </a:spcBef>
              <a:spcAft>
                <a:spcPts val="0"/>
              </a:spcAft>
              <a:defRPr/>
            </a:pPr>
            <a:r>
              <a:rPr lang="en-US" sz="1250" b="1" dirty="0" smtClean="0">
                <a:solidFill>
                  <a:srgbClr val="FF0000"/>
                </a:solidFill>
                <a:latin typeface="Arial"/>
                <a:ea typeface="ＭＳ Ｐゴシック" charset="0"/>
              </a:rPr>
              <a:t>hour by a 150-pound person*</a:t>
            </a:r>
            <a:endParaRPr lang="en-US" sz="1250" b="1" dirty="0">
              <a:solidFill>
                <a:srgbClr val="FF0000"/>
              </a:solidFill>
              <a:latin typeface="Arial"/>
              <a:ea typeface="ＭＳ Ｐゴシック" charset="0"/>
            </a:endParaRPr>
          </a:p>
        </p:txBody>
      </p:sp>
      <p:sp>
        <p:nvSpPr>
          <p:cNvPr id="39" name="TextBox 38"/>
          <p:cNvSpPr txBox="1"/>
          <p:nvPr/>
        </p:nvSpPr>
        <p:spPr>
          <a:xfrm>
            <a:off x="8472704" y="885431"/>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dirty="0">
                <a:solidFill>
                  <a:srgbClr val="000000"/>
                </a:solidFill>
                <a:latin typeface="Arial"/>
                <a:ea typeface="ＭＳ Ｐゴシック" charset="0"/>
              </a:rPr>
              <a:t>979</a:t>
            </a:r>
          </a:p>
        </p:txBody>
      </p:sp>
      <p:sp>
        <p:nvSpPr>
          <p:cNvPr id="40" name="TextBox 39"/>
          <p:cNvSpPr txBox="1"/>
          <p:nvPr/>
        </p:nvSpPr>
        <p:spPr>
          <a:xfrm>
            <a:off x="7453529" y="1172768"/>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510</a:t>
            </a:r>
          </a:p>
        </p:txBody>
      </p:sp>
      <p:sp>
        <p:nvSpPr>
          <p:cNvPr id="41" name="TextBox 40"/>
          <p:cNvSpPr txBox="1"/>
          <p:nvPr/>
        </p:nvSpPr>
        <p:spPr>
          <a:xfrm>
            <a:off x="7413841" y="1463281"/>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490</a:t>
            </a:r>
          </a:p>
        </p:txBody>
      </p:sp>
      <p:sp>
        <p:nvSpPr>
          <p:cNvPr id="42" name="TextBox 41"/>
          <p:cNvSpPr txBox="1"/>
          <p:nvPr/>
        </p:nvSpPr>
        <p:spPr>
          <a:xfrm>
            <a:off x="7247154" y="1766493"/>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408</a:t>
            </a:r>
          </a:p>
        </p:txBody>
      </p:sp>
      <p:sp>
        <p:nvSpPr>
          <p:cNvPr id="43" name="TextBox 42"/>
          <p:cNvSpPr txBox="1"/>
          <p:nvPr/>
        </p:nvSpPr>
        <p:spPr>
          <a:xfrm>
            <a:off x="6893141" y="2050656"/>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245</a:t>
            </a:r>
          </a:p>
        </p:txBody>
      </p:sp>
      <p:sp>
        <p:nvSpPr>
          <p:cNvPr id="44" name="TextBox 43"/>
          <p:cNvSpPr txBox="1"/>
          <p:nvPr/>
        </p:nvSpPr>
        <p:spPr>
          <a:xfrm>
            <a:off x="6810591" y="2345931"/>
            <a:ext cx="269304"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204</a:t>
            </a:r>
          </a:p>
        </p:txBody>
      </p:sp>
      <p:sp>
        <p:nvSpPr>
          <p:cNvPr id="45" name="TextBox 44"/>
          <p:cNvSpPr txBox="1"/>
          <p:nvPr/>
        </p:nvSpPr>
        <p:spPr>
          <a:xfrm>
            <a:off x="6512141" y="2645968"/>
            <a:ext cx="17953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73</a:t>
            </a:r>
          </a:p>
        </p:txBody>
      </p:sp>
      <p:sp>
        <p:nvSpPr>
          <p:cNvPr id="46" name="TextBox 45"/>
          <p:cNvSpPr txBox="1"/>
          <p:nvPr/>
        </p:nvSpPr>
        <p:spPr>
          <a:xfrm>
            <a:off x="6488329" y="2933306"/>
            <a:ext cx="17953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61</a:t>
            </a:r>
          </a:p>
        </p:txBody>
      </p:sp>
      <p:sp>
        <p:nvSpPr>
          <p:cNvPr id="47" name="TextBox 46"/>
          <p:cNvSpPr txBox="1"/>
          <p:nvPr/>
        </p:nvSpPr>
        <p:spPr>
          <a:xfrm>
            <a:off x="6416891" y="3217468"/>
            <a:ext cx="179536" cy="192360"/>
          </a:xfrm>
          <a:prstGeom prst="rect">
            <a:avLst/>
          </a:prstGeom>
          <a:noFill/>
        </p:spPr>
        <p:txBody>
          <a:bodyPr wrap="none" lIns="0" tIns="0" rIns="0" bIns="0">
            <a:spAutoFit/>
          </a:bodyPr>
          <a:lstStyle/>
          <a:p>
            <a:pPr eaLnBrk="0" fontAlgn="auto" hangingPunct="0">
              <a:spcBef>
                <a:spcPts val="0"/>
              </a:spcBef>
              <a:spcAft>
                <a:spcPts val="0"/>
              </a:spcAft>
              <a:defRPr/>
            </a:pPr>
            <a:r>
              <a:rPr lang="en-US" sz="1250" b="1">
                <a:solidFill>
                  <a:srgbClr val="000000"/>
                </a:solidFill>
                <a:latin typeface="Arial"/>
                <a:ea typeface="ＭＳ Ｐゴシック" charset="0"/>
              </a:rPr>
              <a:t>28</a:t>
            </a:r>
          </a:p>
        </p:txBody>
      </p:sp>
      <p:sp>
        <p:nvSpPr>
          <p:cNvPr id="48" name="TextBox 47"/>
          <p:cNvSpPr txBox="1"/>
          <p:nvPr/>
        </p:nvSpPr>
        <p:spPr>
          <a:xfrm>
            <a:off x="4715091" y="3578624"/>
            <a:ext cx="3690113" cy="353943"/>
          </a:xfrm>
          <a:prstGeom prst="rect">
            <a:avLst/>
          </a:prstGeom>
          <a:noFill/>
        </p:spPr>
        <p:txBody>
          <a:bodyPr wrap="none" lIns="0" tIns="0" rIns="0" bIns="0">
            <a:spAutoFit/>
          </a:bodyPr>
          <a:lstStyle/>
          <a:p>
            <a:pPr eaLnBrk="0" fontAlgn="auto" hangingPunct="0">
              <a:spcBef>
                <a:spcPts val="0"/>
              </a:spcBef>
              <a:spcAft>
                <a:spcPts val="0"/>
              </a:spcAft>
              <a:defRPr/>
            </a:pPr>
            <a:r>
              <a:rPr lang="en-US" sz="1150" b="1" dirty="0" smtClean="0">
                <a:solidFill>
                  <a:srgbClr val="000000"/>
                </a:solidFill>
                <a:latin typeface="Arial"/>
                <a:ea typeface="ＭＳ Ｐゴシック" charset="0"/>
              </a:rPr>
              <a:t>*Not including energy necessary for basic functions,</a:t>
            </a:r>
          </a:p>
          <a:p>
            <a:pPr eaLnBrk="0" fontAlgn="auto" hangingPunct="0">
              <a:spcBef>
                <a:spcPts val="0"/>
              </a:spcBef>
              <a:spcAft>
                <a:spcPts val="0"/>
              </a:spcAft>
              <a:defRPr/>
            </a:pPr>
            <a:r>
              <a:rPr lang="en-US" sz="1150" b="1" dirty="0" smtClean="0">
                <a:solidFill>
                  <a:srgbClr val="000000"/>
                </a:solidFill>
                <a:latin typeface="Arial"/>
                <a:ea typeface="ＭＳ Ｐゴシック" charset="0"/>
              </a:rPr>
              <a:t>such as breathing and heartbeat</a:t>
            </a:r>
            <a:endParaRPr lang="en-US" sz="1150" b="1" dirty="0">
              <a:solidFill>
                <a:srgbClr val="000000"/>
              </a:solidFill>
              <a:latin typeface="Arial"/>
              <a:ea typeface="ＭＳ Ｐゴシック" charset="0"/>
            </a:endParaRPr>
          </a:p>
        </p:txBody>
      </p:sp>
      <p:sp>
        <p:nvSpPr>
          <p:cNvPr id="49" name="TextBox 49"/>
          <p:cNvSpPr txBox="1">
            <a:spLocks noChangeArrowheads="1"/>
          </p:cNvSpPr>
          <p:nvPr/>
        </p:nvSpPr>
        <p:spPr bwMode="auto">
          <a:xfrm>
            <a:off x="335973" y="4055667"/>
            <a:ext cx="131125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FF0000"/>
                </a:solidFill>
                <a:latin typeface="Arial"/>
                <a:ea typeface="ＭＳ Ｐゴシック" charset="0"/>
              </a:rPr>
              <a:t>(a) Calories</a:t>
            </a:r>
          </a:p>
          <a:p>
            <a:pPr eaLnBrk="0" hangingPunct="0">
              <a:lnSpc>
                <a:spcPts val="1600"/>
              </a:lnSpc>
            </a:pPr>
            <a:r>
              <a:rPr lang="en-US" sz="1400" b="1" dirty="0" smtClean="0">
                <a:solidFill>
                  <a:srgbClr val="FF0000"/>
                </a:solidFill>
                <a:latin typeface="Arial"/>
                <a:ea typeface="ＭＳ Ｐゴシック" charset="0"/>
              </a:rPr>
              <a:t>(kilocalories) in</a:t>
            </a:r>
          </a:p>
          <a:p>
            <a:pPr eaLnBrk="0" hangingPunct="0">
              <a:lnSpc>
                <a:spcPts val="1600"/>
              </a:lnSpc>
            </a:pPr>
            <a:r>
              <a:rPr lang="en-US" sz="1400" b="1" dirty="0" smtClean="0">
                <a:solidFill>
                  <a:srgbClr val="FF0000"/>
                </a:solidFill>
                <a:latin typeface="Arial"/>
                <a:ea typeface="ＭＳ Ｐゴシック" charset="0"/>
              </a:rPr>
              <a:t>various foods</a:t>
            </a:r>
            <a:endParaRPr lang="en-US" sz="1400" b="1" dirty="0">
              <a:solidFill>
                <a:srgbClr val="FF0000"/>
              </a:solidFill>
              <a:latin typeface="Arial"/>
              <a:ea typeface="ＭＳ Ｐゴシック" charset="0"/>
            </a:endParaRPr>
          </a:p>
        </p:txBody>
      </p:sp>
      <p:sp>
        <p:nvSpPr>
          <p:cNvPr id="50" name="TextBox 52"/>
          <p:cNvSpPr txBox="1">
            <a:spLocks noChangeArrowheads="1"/>
          </p:cNvSpPr>
          <p:nvPr/>
        </p:nvSpPr>
        <p:spPr bwMode="auto">
          <a:xfrm>
            <a:off x="4668015" y="4142649"/>
            <a:ext cx="2394886"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FF0000"/>
                </a:solidFill>
                <a:latin typeface="Arial"/>
                <a:ea typeface="ＭＳ Ｐゴシック" charset="0"/>
              </a:rPr>
              <a:t>(b) Calories (k=Kilocalories)</a:t>
            </a:r>
          </a:p>
          <a:p>
            <a:pPr eaLnBrk="0" hangingPunct="0">
              <a:lnSpc>
                <a:spcPts val="1600"/>
              </a:lnSpc>
            </a:pPr>
            <a:r>
              <a:rPr lang="en-US" sz="1400" b="1" dirty="0" smtClean="0">
                <a:solidFill>
                  <a:srgbClr val="FF0000"/>
                </a:solidFill>
                <a:latin typeface="Arial"/>
                <a:ea typeface="ＭＳ Ｐゴシック" charset="0"/>
              </a:rPr>
              <a:t>we burn in various activities</a:t>
            </a:r>
            <a:endParaRPr lang="en-US" sz="1400" b="1" dirty="0">
              <a:solidFill>
                <a:srgbClr val="FF0000"/>
              </a:solidFill>
              <a:latin typeface="Arial"/>
              <a:ea typeface="ＭＳ Ｐゴシック" charset="0"/>
            </a:endParaRPr>
          </a:p>
        </p:txBody>
      </p:sp>
      <p:sp>
        <p:nvSpPr>
          <p:cNvPr id="2" name="Rectangle 1"/>
          <p:cNvSpPr/>
          <p:nvPr/>
        </p:nvSpPr>
        <p:spPr>
          <a:xfrm>
            <a:off x="3373949" y="5121045"/>
            <a:ext cx="3518912" cy="646331"/>
          </a:xfrm>
          <a:prstGeom prst="rect">
            <a:avLst/>
          </a:prstGeom>
        </p:spPr>
        <p:txBody>
          <a:bodyPr wrap="none">
            <a:spAutoFit/>
          </a:bodyPr>
          <a:lstStyle/>
          <a:p>
            <a:r>
              <a:rPr lang="en-US" sz="1800" b="1" dirty="0" smtClean="0">
                <a:solidFill>
                  <a:srgbClr val="C39150"/>
                </a:solidFill>
                <a:latin typeface="Arial"/>
                <a:ea typeface="ＭＳ Ｐゴシック" charset="0"/>
              </a:rPr>
              <a:t>min/mi = min/ mile= min/1.7km</a:t>
            </a:r>
            <a:endParaRPr lang="en-US" altLang="zh-CN" sz="1800" b="1" dirty="0" smtClean="0">
              <a:solidFill>
                <a:srgbClr val="C39150"/>
              </a:solidFill>
              <a:latin typeface="Arial" panose="020B0604020202020204" pitchFamily="34" charset="0"/>
            </a:endParaRPr>
          </a:p>
          <a:p>
            <a:r>
              <a:rPr lang="en-US" altLang="zh-CN" sz="1800" b="1" dirty="0">
                <a:solidFill>
                  <a:srgbClr val="C39150"/>
                </a:solidFill>
                <a:latin typeface="Arial"/>
                <a:ea typeface="ＭＳ Ｐゴシック" charset="0"/>
              </a:rPr>
              <a:t>mph = </a:t>
            </a:r>
            <a:r>
              <a:rPr lang="en-US" sz="1800" b="1" dirty="0">
                <a:solidFill>
                  <a:srgbClr val="C39150"/>
                </a:solidFill>
                <a:latin typeface="Arial"/>
                <a:ea typeface="ＭＳ Ｐゴシック" charset="0"/>
              </a:rPr>
              <a:t>miles per hour</a:t>
            </a:r>
          </a:p>
        </p:txBody>
      </p:sp>
      <p:sp>
        <p:nvSpPr>
          <p:cNvPr id="3" name="TextBox 2"/>
          <p:cNvSpPr txBox="1"/>
          <p:nvPr/>
        </p:nvSpPr>
        <p:spPr>
          <a:xfrm>
            <a:off x="205534" y="6088967"/>
            <a:ext cx="4742004" cy="400110"/>
          </a:xfrm>
          <a:prstGeom prst="rect">
            <a:avLst/>
          </a:prstGeom>
          <a:noFill/>
        </p:spPr>
        <p:txBody>
          <a:bodyPr wrap="none" rtlCol="0">
            <a:spAutoFit/>
          </a:bodyPr>
          <a:lstStyle/>
          <a:p>
            <a:r>
              <a:rPr lang="en-US" sz="2000" b="1" dirty="0" smtClean="0">
                <a:solidFill>
                  <a:srgbClr val="C39150"/>
                </a:solidFill>
              </a:rPr>
              <a:t>Intake &gt; Output : Obesity will develop</a:t>
            </a:r>
            <a:endParaRPr lang="en-US" sz="2000" b="1" dirty="0">
              <a:solidFill>
                <a:srgbClr val="C39150"/>
              </a:solidFill>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064" y="53290"/>
            <a:ext cx="6595872" cy="6449568"/>
          </a:xfrm>
          <a:prstGeom prst="rect">
            <a:avLst/>
          </a:prstGeom>
        </p:spPr>
      </p:pic>
      <p:sp>
        <p:nvSpPr>
          <p:cNvPr id="29" name="TextBox 2"/>
          <p:cNvSpPr txBox="1">
            <a:spLocks noChangeArrowheads="1"/>
          </p:cNvSpPr>
          <p:nvPr/>
        </p:nvSpPr>
        <p:spPr bwMode="auto">
          <a:xfrm>
            <a:off x="1324842" y="356050"/>
            <a:ext cx="688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FF0000"/>
                </a:solidFill>
                <a:latin typeface="Cambria" panose="02040503050406030204" pitchFamily="18" charset="0"/>
                <a:ea typeface="ＭＳ Ｐゴシック" charset="0"/>
              </a:rPr>
              <a:t>Food</a:t>
            </a:r>
          </a:p>
        </p:txBody>
      </p:sp>
      <p:sp>
        <p:nvSpPr>
          <p:cNvPr id="30" name="TextBox 3"/>
          <p:cNvSpPr txBox="1">
            <a:spLocks noChangeArrowheads="1"/>
          </p:cNvSpPr>
          <p:nvPr/>
        </p:nvSpPr>
        <p:spPr bwMode="auto">
          <a:xfrm>
            <a:off x="1324842" y="1091063"/>
            <a:ext cx="13082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Cheeseburger</a:t>
            </a:r>
          </a:p>
        </p:txBody>
      </p:sp>
      <p:sp>
        <p:nvSpPr>
          <p:cNvPr id="31" name="TextBox 4"/>
          <p:cNvSpPr txBox="1">
            <a:spLocks noChangeArrowheads="1"/>
          </p:cNvSpPr>
          <p:nvPr/>
        </p:nvSpPr>
        <p:spPr bwMode="auto">
          <a:xfrm>
            <a:off x="1324842" y="1538738"/>
            <a:ext cx="26534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Cambria" panose="02040503050406030204" pitchFamily="18" charset="0"/>
                <a:ea typeface="ＭＳ Ｐゴシック" charset="0"/>
              </a:rPr>
              <a:t>Spaghetti with sauce (1 cup)</a:t>
            </a:r>
          </a:p>
        </p:txBody>
      </p:sp>
      <p:sp>
        <p:nvSpPr>
          <p:cNvPr id="32" name="TextBox 5"/>
          <p:cNvSpPr txBox="1">
            <a:spLocks noChangeArrowheads="1"/>
          </p:cNvSpPr>
          <p:nvPr/>
        </p:nvSpPr>
        <p:spPr bwMode="auto">
          <a:xfrm>
            <a:off x="1324842" y="1986413"/>
            <a:ext cx="2912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Baked potato (plain, with skin)</a:t>
            </a:r>
          </a:p>
        </p:txBody>
      </p:sp>
      <p:sp>
        <p:nvSpPr>
          <p:cNvPr id="33" name="TextBox 6"/>
          <p:cNvSpPr txBox="1">
            <a:spLocks noChangeArrowheads="1"/>
          </p:cNvSpPr>
          <p:nvPr/>
        </p:nvSpPr>
        <p:spPr bwMode="auto">
          <a:xfrm>
            <a:off x="1324842" y="2434088"/>
            <a:ext cx="24578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Fried chicken (drumstick)</a:t>
            </a:r>
          </a:p>
        </p:txBody>
      </p:sp>
      <p:sp>
        <p:nvSpPr>
          <p:cNvPr id="34" name="TextBox 7"/>
          <p:cNvSpPr txBox="1">
            <a:spLocks noChangeArrowheads="1"/>
          </p:cNvSpPr>
          <p:nvPr/>
        </p:nvSpPr>
        <p:spPr bwMode="auto">
          <a:xfrm>
            <a:off x="1324842" y="2881763"/>
            <a:ext cx="12074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Bean burrito</a:t>
            </a:r>
          </a:p>
        </p:txBody>
      </p:sp>
      <p:sp>
        <p:nvSpPr>
          <p:cNvPr id="35" name="TextBox 8"/>
          <p:cNvSpPr txBox="1">
            <a:spLocks noChangeArrowheads="1"/>
          </p:cNvSpPr>
          <p:nvPr/>
        </p:nvSpPr>
        <p:spPr bwMode="auto">
          <a:xfrm>
            <a:off x="1324842" y="3329438"/>
            <a:ext cx="27945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Cambria" panose="02040503050406030204" pitchFamily="18" charset="0"/>
                <a:ea typeface="ＭＳ Ｐゴシック" charset="0"/>
              </a:rPr>
              <a:t>Pizza with pepperoni (1 slice)</a:t>
            </a:r>
          </a:p>
        </p:txBody>
      </p:sp>
      <p:sp>
        <p:nvSpPr>
          <p:cNvPr id="36" name="TextBox 9"/>
          <p:cNvSpPr txBox="1">
            <a:spLocks noChangeArrowheads="1"/>
          </p:cNvSpPr>
          <p:nvPr/>
        </p:nvSpPr>
        <p:spPr bwMode="auto">
          <a:xfrm>
            <a:off x="1324842" y="3777113"/>
            <a:ext cx="17007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Peanuts (1 ounce)</a:t>
            </a:r>
          </a:p>
        </p:txBody>
      </p:sp>
      <p:sp>
        <p:nvSpPr>
          <p:cNvPr id="37" name="TextBox 10"/>
          <p:cNvSpPr txBox="1">
            <a:spLocks noChangeArrowheads="1"/>
          </p:cNvSpPr>
          <p:nvPr/>
        </p:nvSpPr>
        <p:spPr bwMode="auto">
          <a:xfrm>
            <a:off x="1324842" y="4224788"/>
            <a:ext cx="5472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Apple</a:t>
            </a:r>
          </a:p>
        </p:txBody>
      </p:sp>
      <p:sp>
        <p:nvSpPr>
          <p:cNvPr id="38" name="TextBox 11"/>
          <p:cNvSpPr txBox="1">
            <a:spLocks noChangeArrowheads="1"/>
          </p:cNvSpPr>
          <p:nvPr/>
        </p:nvSpPr>
        <p:spPr bwMode="auto">
          <a:xfrm>
            <a:off x="1324842" y="4688338"/>
            <a:ext cx="20472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Garden salad (2 cups)</a:t>
            </a:r>
          </a:p>
        </p:txBody>
      </p:sp>
      <p:sp>
        <p:nvSpPr>
          <p:cNvPr id="39" name="TextBox 12"/>
          <p:cNvSpPr txBox="1">
            <a:spLocks noChangeArrowheads="1"/>
          </p:cNvSpPr>
          <p:nvPr/>
        </p:nvSpPr>
        <p:spPr bwMode="auto">
          <a:xfrm>
            <a:off x="1324842" y="5147125"/>
            <a:ext cx="20839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Popcorn (plain, 1 cup)</a:t>
            </a:r>
          </a:p>
        </p:txBody>
      </p:sp>
      <p:sp>
        <p:nvSpPr>
          <p:cNvPr id="40" name="TextBox 13"/>
          <p:cNvSpPr txBox="1">
            <a:spLocks noChangeArrowheads="1"/>
          </p:cNvSpPr>
          <p:nvPr/>
        </p:nvSpPr>
        <p:spPr bwMode="auto">
          <a:xfrm>
            <a:off x="1324842" y="5607500"/>
            <a:ext cx="14932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Broccoli (1 cup)</a:t>
            </a:r>
          </a:p>
        </p:txBody>
      </p:sp>
      <p:sp>
        <p:nvSpPr>
          <p:cNvPr id="41" name="TextBox 14"/>
          <p:cNvSpPr txBox="1">
            <a:spLocks noChangeArrowheads="1"/>
          </p:cNvSpPr>
          <p:nvPr/>
        </p:nvSpPr>
        <p:spPr bwMode="auto">
          <a:xfrm>
            <a:off x="5326930" y="363193"/>
            <a:ext cx="19102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FF0000"/>
                </a:solidFill>
                <a:latin typeface="Cambria" panose="02040503050406030204" pitchFamily="18" charset="0"/>
                <a:ea typeface="ＭＳ Ｐゴシック" charset="0"/>
              </a:rPr>
              <a:t>Food Calories</a:t>
            </a:r>
          </a:p>
        </p:txBody>
      </p:sp>
      <p:sp>
        <p:nvSpPr>
          <p:cNvPr id="42" name="TextBox 15"/>
          <p:cNvSpPr txBox="1">
            <a:spLocks noChangeArrowheads="1"/>
          </p:cNvSpPr>
          <p:nvPr/>
        </p:nvSpPr>
        <p:spPr bwMode="auto">
          <a:xfrm>
            <a:off x="6423892" y="1119638"/>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Cambria" panose="02040503050406030204" pitchFamily="18" charset="0"/>
                <a:ea typeface="ＭＳ Ｐゴシック" charset="0"/>
              </a:rPr>
              <a:t>295</a:t>
            </a:r>
          </a:p>
        </p:txBody>
      </p:sp>
      <p:sp>
        <p:nvSpPr>
          <p:cNvPr id="43" name="TextBox 16"/>
          <p:cNvSpPr txBox="1">
            <a:spLocks noChangeArrowheads="1"/>
          </p:cNvSpPr>
          <p:nvPr/>
        </p:nvSpPr>
        <p:spPr bwMode="auto">
          <a:xfrm>
            <a:off x="6190530" y="1553025"/>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241</a:t>
            </a:r>
          </a:p>
        </p:txBody>
      </p:sp>
      <p:sp>
        <p:nvSpPr>
          <p:cNvPr id="44" name="TextBox 17"/>
          <p:cNvSpPr txBox="1">
            <a:spLocks noChangeArrowheads="1"/>
          </p:cNvSpPr>
          <p:nvPr/>
        </p:nvSpPr>
        <p:spPr bwMode="auto">
          <a:xfrm>
            <a:off x="6088930" y="2000700"/>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220</a:t>
            </a:r>
          </a:p>
        </p:txBody>
      </p:sp>
      <p:sp>
        <p:nvSpPr>
          <p:cNvPr id="45" name="TextBox 18"/>
          <p:cNvSpPr txBox="1">
            <a:spLocks noChangeArrowheads="1"/>
          </p:cNvSpPr>
          <p:nvPr/>
        </p:nvSpPr>
        <p:spPr bwMode="auto">
          <a:xfrm>
            <a:off x="5971455" y="2462663"/>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193</a:t>
            </a:r>
          </a:p>
        </p:txBody>
      </p:sp>
      <p:sp>
        <p:nvSpPr>
          <p:cNvPr id="46" name="TextBox 19"/>
          <p:cNvSpPr txBox="1">
            <a:spLocks noChangeArrowheads="1"/>
          </p:cNvSpPr>
          <p:nvPr/>
        </p:nvSpPr>
        <p:spPr bwMode="auto">
          <a:xfrm>
            <a:off x="5965105" y="2896050"/>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Cambria" panose="02040503050406030204" pitchFamily="18" charset="0"/>
                <a:ea typeface="ＭＳ Ｐゴシック" charset="0"/>
              </a:rPr>
              <a:t>189</a:t>
            </a:r>
          </a:p>
        </p:txBody>
      </p:sp>
      <p:sp>
        <p:nvSpPr>
          <p:cNvPr id="47" name="TextBox 20"/>
          <p:cNvSpPr txBox="1">
            <a:spLocks noChangeArrowheads="1"/>
          </p:cNvSpPr>
          <p:nvPr/>
        </p:nvSpPr>
        <p:spPr bwMode="auto">
          <a:xfrm>
            <a:off x="5923830" y="3358013"/>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Cambria" panose="02040503050406030204" pitchFamily="18" charset="0"/>
                <a:ea typeface="ＭＳ Ｐゴシック" charset="0"/>
              </a:rPr>
              <a:t>181</a:t>
            </a:r>
          </a:p>
        </p:txBody>
      </p:sp>
      <p:sp>
        <p:nvSpPr>
          <p:cNvPr id="48" name="TextBox 21"/>
          <p:cNvSpPr txBox="1">
            <a:spLocks noChangeArrowheads="1"/>
          </p:cNvSpPr>
          <p:nvPr/>
        </p:nvSpPr>
        <p:spPr bwMode="auto">
          <a:xfrm>
            <a:off x="5869855" y="3777113"/>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166</a:t>
            </a:r>
          </a:p>
        </p:txBody>
      </p:sp>
      <p:sp>
        <p:nvSpPr>
          <p:cNvPr id="49" name="TextBox 22"/>
          <p:cNvSpPr txBox="1">
            <a:spLocks noChangeArrowheads="1"/>
          </p:cNvSpPr>
          <p:nvPr/>
        </p:nvSpPr>
        <p:spPr bwMode="auto">
          <a:xfrm>
            <a:off x="5507905" y="4253363"/>
            <a:ext cx="2436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81</a:t>
            </a:r>
          </a:p>
        </p:txBody>
      </p:sp>
      <p:sp>
        <p:nvSpPr>
          <p:cNvPr id="50" name="TextBox 23"/>
          <p:cNvSpPr txBox="1">
            <a:spLocks noChangeArrowheads="1"/>
          </p:cNvSpPr>
          <p:nvPr/>
        </p:nvSpPr>
        <p:spPr bwMode="auto">
          <a:xfrm>
            <a:off x="5396780" y="4702625"/>
            <a:ext cx="2436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56</a:t>
            </a:r>
          </a:p>
        </p:txBody>
      </p:sp>
      <p:sp>
        <p:nvSpPr>
          <p:cNvPr id="51" name="TextBox 24"/>
          <p:cNvSpPr txBox="1">
            <a:spLocks noChangeArrowheads="1"/>
          </p:cNvSpPr>
          <p:nvPr/>
        </p:nvSpPr>
        <p:spPr bwMode="auto">
          <a:xfrm>
            <a:off x="5309467" y="5147125"/>
            <a:ext cx="2436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31</a:t>
            </a:r>
          </a:p>
        </p:txBody>
      </p:sp>
      <p:sp>
        <p:nvSpPr>
          <p:cNvPr id="52" name="TextBox 25"/>
          <p:cNvSpPr txBox="1">
            <a:spLocks noChangeArrowheads="1"/>
          </p:cNvSpPr>
          <p:nvPr/>
        </p:nvSpPr>
        <p:spPr bwMode="auto">
          <a:xfrm>
            <a:off x="5271367" y="5607500"/>
            <a:ext cx="2436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25</a:t>
            </a:r>
          </a:p>
        </p:txBody>
      </p:sp>
      <p:sp>
        <p:nvSpPr>
          <p:cNvPr id="53" name="TextBox 26"/>
          <p:cNvSpPr txBox="1">
            <a:spLocks noChangeArrowheads="1"/>
          </p:cNvSpPr>
          <p:nvPr/>
        </p:nvSpPr>
        <p:spPr bwMode="auto">
          <a:xfrm>
            <a:off x="2158600" y="6225214"/>
            <a:ext cx="54628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smtClean="0">
                <a:solidFill>
                  <a:srgbClr val="FF0000"/>
                </a:solidFill>
                <a:latin typeface="Cambria" panose="02040503050406030204" pitchFamily="18" charset="0"/>
                <a:ea typeface="ＭＳ Ｐゴシック" charset="0"/>
              </a:rPr>
              <a:t>Calories </a:t>
            </a:r>
            <a:r>
              <a:rPr lang="en-US" b="1" dirty="0">
                <a:solidFill>
                  <a:srgbClr val="FF0000"/>
                </a:solidFill>
                <a:latin typeface="Cambria" panose="02040503050406030204" pitchFamily="18" charset="0"/>
                <a:ea typeface="ＭＳ Ｐゴシック" charset="0"/>
              </a:rPr>
              <a:t>(kilocalories) in various foods</a:t>
            </a: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88" y="204216"/>
            <a:ext cx="7278624" cy="6449568"/>
          </a:xfrm>
          <a:prstGeom prst="rect">
            <a:avLst/>
          </a:prstGeom>
        </p:spPr>
      </p:pic>
      <p:sp>
        <p:nvSpPr>
          <p:cNvPr id="4" name="TextBox 2"/>
          <p:cNvSpPr txBox="1">
            <a:spLocks noChangeArrowheads="1"/>
          </p:cNvSpPr>
          <p:nvPr/>
        </p:nvSpPr>
        <p:spPr bwMode="auto">
          <a:xfrm>
            <a:off x="986948" y="519747"/>
            <a:ext cx="7421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Activity</a:t>
            </a:r>
          </a:p>
        </p:txBody>
      </p:sp>
      <p:sp>
        <p:nvSpPr>
          <p:cNvPr id="5" name="TextBox 3"/>
          <p:cNvSpPr txBox="1">
            <a:spLocks noChangeArrowheads="1"/>
          </p:cNvSpPr>
          <p:nvPr/>
        </p:nvSpPr>
        <p:spPr bwMode="auto">
          <a:xfrm>
            <a:off x="986948" y="1249997"/>
            <a:ext cx="18955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Running (7 min/mi)</a:t>
            </a:r>
          </a:p>
        </p:txBody>
      </p:sp>
      <p:sp>
        <p:nvSpPr>
          <p:cNvPr id="6" name="TextBox 4"/>
          <p:cNvSpPr txBox="1">
            <a:spLocks noChangeArrowheads="1"/>
          </p:cNvSpPr>
          <p:nvPr/>
        </p:nvSpPr>
        <p:spPr bwMode="auto">
          <a:xfrm>
            <a:off x="986948" y="1705610"/>
            <a:ext cx="136896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Dancing (fast)</a:t>
            </a:r>
          </a:p>
        </p:txBody>
      </p:sp>
      <p:sp>
        <p:nvSpPr>
          <p:cNvPr id="7" name="TextBox 5"/>
          <p:cNvSpPr txBox="1">
            <a:spLocks noChangeArrowheads="1"/>
          </p:cNvSpPr>
          <p:nvPr/>
        </p:nvSpPr>
        <p:spPr bwMode="auto">
          <a:xfrm>
            <a:off x="986948" y="2180272"/>
            <a:ext cx="18258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Bicycling (10 mph)</a:t>
            </a:r>
          </a:p>
        </p:txBody>
      </p:sp>
      <p:sp>
        <p:nvSpPr>
          <p:cNvPr id="8" name="TextBox 6"/>
          <p:cNvSpPr txBox="1">
            <a:spLocks noChangeArrowheads="1"/>
          </p:cNvSpPr>
          <p:nvPr/>
        </p:nvSpPr>
        <p:spPr bwMode="auto">
          <a:xfrm>
            <a:off x="986948" y="2623185"/>
            <a:ext cx="18274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Cambria" panose="02040503050406030204" pitchFamily="18" charset="0"/>
                <a:ea typeface="ＭＳ Ｐゴシック" charset="0"/>
              </a:rPr>
              <a:t>Swimming (2 mph)</a:t>
            </a:r>
          </a:p>
        </p:txBody>
      </p:sp>
      <p:sp>
        <p:nvSpPr>
          <p:cNvPr id="9" name="TextBox 7"/>
          <p:cNvSpPr txBox="1">
            <a:spLocks noChangeArrowheads="1"/>
          </p:cNvSpPr>
          <p:nvPr/>
        </p:nvSpPr>
        <p:spPr bwMode="auto">
          <a:xfrm>
            <a:off x="986948" y="3051810"/>
            <a:ext cx="15793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Walking (3 mph)</a:t>
            </a:r>
          </a:p>
        </p:txBody>
      </p:sp>
      <p:sp>
        <p:nvSpPr>
          <p:cNvPr id="10" name="TextBox 8"/>
          <p:cNvSpPr txBox="1">
            <a:spLocks noChangeArrowheads="1"/>
          </p:cNvSpPr>
          <p:nvPr/>
        </p:nvSpPr>
        <p:spPr bwMode="auto">
          <a:xfrm>
            <a:off x="986948" y="3537585"/>
            <a:ext cx="1460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Dancing (slow)</a:t>
            </a:r>
          </a:p>
        </p:txBody>
      </p:sp>
      <p:sp>
        <p:nvSpPr>
          <p:cNvPr id="11" name="TextBox 9"/>
          <p:cNvSpPr txBox="1">
            <a:spLocks noChangeArrowheads="1"/>
          </p:cNvSpPr>
          <p:nvPr/>
        </p:nvSpPr>
        <p:spPr bwMode="auto">
          <a:xfrm>
            <a:off x="986948" y="3991610"/>
            <a:ext cx="16301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Playing the piano</a:t>
            </a:r>
          </a:p>
        </p:txBody>
      </p:sp>
      <p:sp>
        <p:nvSpPr>
          <p:cNvPr id="12" name="TextBox 10"/>
          <p:cNvSpPr txBox="1">
            <a:spLocks noChangeArrowheads="1"/>
          </p:cNvSpPr>
          <p:nvPr/>
        </p:nvSpPr>
        <p:spPr bwMode="auto">
          <a:xfrm>
            <a:off x="986948" y="4445635"/>
            <a:ext cx="1243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Driving a car</a:t>
            </a:r>
          </a:p>
        </p:txBody>
      </p:sp>
      <p:sp>
        <p:nvSpPr>
          <p:cNvPr id="13" name="TextBox 11"/>
          <p:cNvSpPr txBox="1">
            <a:spLocks noChangeArrowheads="1"/>
          </p:cNvSpPr>
          <p:nvPr/>
        </p:nvSpPr>
        <p:spPr bwMode="auto">
          <a:xfrm>
            <a:off x="986948" y="4902835"/>
            <a:ext cx="15100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Sitting (writing)</a:t>
            </a:r>
          </a:p>
        </p:txBody>
      </p:sp>
      <p:sp>
        <p:nvSpPr>
          <p:cNvPr id="14" name="TextBox 12"/>
          <p:cNvSpPr txBox="1">
            <a:spLocks noChangeArrowheads="1"/>
          </p:cNvSpPr>
          <p:nvPr/>
        </p:nvSpPr>
        <p:spPr bwMode="auto">
          <a:xfrm>
            <a:off x="3532504" y="531651"/>
            <a:ext cx="2837315"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600" b="1" dirty="0" smtClean="0">
                <a:solidFill>
                  <a:srgbClr val="000000"/>
                </a:solidFill>
                <a:latin typeface="Cambria" panose="02040503050406030204" pitchFamily="18" charset="0"/>
                <a:ea typeface="ＭＳ Ｐゴシック" charset="0"/>
              </a:rPr>
              <a:t>Food Calories consumed per</a:t>
            </a:r>
          </a:p>
          <a:p>
            <a:pPr eaLnBrk="0" hangingPunct="0">
              <a:lnSpc>
                <a:spcPts val="2000"/>
              </a:lnSpc>
            </a:pPr>
            <a:r>
              <a:rPr lang="en-US" sz="1600" b="1" dirty="0" smtClean="0">
                <a:solidFill>
                  <a:srgbClr val="000000"/>
                </a:solidFill>
                <a:latin typeface="Cambria" panose="02040503050406030204" pitchFamily="18" charset="0"/>
                <a:ea typeface="ＭＳ Ｐゴシック" charset="0"/>
              </a:rPr>
              <a:t>hour by a 150-pound person*</a:t>
            </a:r>
            <a:endParaRPr lang="en-US" sz="1600" b="1" dirty="0">
              <a:solidFill>
                <a:srgbClr val="000000"/>
              </a:solidFill>
              <a:latin typeface="Cambria" panose="02040503050406030204" pitchFamily="18" charset="0"/>
              <a:ea typeface="ＭＳ Ｐゴシック" charset="0"/>
            </a:endParaRPr>
          </a:p>
        </p:txBody>
      </p:sp>
      <p:sp>
        <p:nvSpPr>
          <p:cNvPr id="15" name="TextBox 14"/>
          <p:cNvSpPr txBox="1">
            <a:spLocks noChangeArrowheads="1"/>
          </p:cNvSpPr>
          <p:nvPr/>
        </p:nvSpPr>
        <p:spPr bwMode="auto">
          <a:xfrm>
            <a:off x="6824185" y="1288097"/>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979</a:t>
            </a:r>
          </a:p>
        </p:txBody>
      </p:sp>
      <p:sp>
        <p:nvSpPr>
          <p:cNvPr id="16" name="TextBox 15"/>
          <p:cNvSpPr txBox="1">
            <a:spLocks noChangeArrowheads="1"/>
          </p:cNvSpPr>
          <p:nvPr/>
        </p:nvSpPr>
        <p:spPr bwMode="auto">
          <a:xfrm>
            <a:off x="5216048" y="1742122"/>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510</a:t>
            </a:r>
          </a:p>
        </p:txBody>
      </p:sp>
      <p:sp>
        <p:nvSpPr>
          <p:cNvPr id="17" name="TextBox 16"/>
          <p:cNvSpPr txBox="1">
            <a:spLocks noChangeArrowheads="1"/>
          </p:cNvSpPr>
          <p:nvPr/>
        </p:nvSpPr>
        <p:spPr bwMode="auto">
          <a:xfrm>
            <a:off x="5150960" y="2199322"/>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490</a:t>
            </a:r>
          </a:p>
        </p:txBody>
      </p:sp>
      <p:sp>
        <p:nvSpPr>
          <p:cNvPr id="18" name="TextBox 17"/>
          <p:cNvSpPr txBox="1">
            <a:spLocks noChangeArrowheads="1"/>
          </p:cNvSpPr>
          <p:nvPr/>
        </p:nvSpPr>
        <p:spPr bwMode="auto">
          <a:xfrm>
            <a:off x="4889023" y="2680335"/>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408</a:t>
            </a:r>
          </a:p>
        </p:txBody>
      </p:sp>
      <p:sp>
        <p:nvSpPr>
          <p:cNvPr id="19" name="TextBox 18"/>
          <p:cNvSpPr txBox="1">
            <a:spLocks noChangeArrowheads="1"/>
          </p:cNvSpPr>
          <p:nvPr/>
        </p:nvSpPr>
        <p:spPr bwMode="auto">
          <a:xfrm>
            <a:off x="4328635" y="3126422"/>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245</a:t>
            </a:r>
          </a:p>
        </p:txBody>
      </p:sp>
      <p:sp>
        <p:nvSpPr>
          <p:cNvPr id="20" name="TextBox 19"/>
          <p:cNvSpPr txBox="1">
            <a:spLocks noChangeArrowheads="1"/>
          </p:cNvSpPr>
          <p:nvPr/>
        </p:nvSpPr>
        <p:spPr bwMode="auto">
          <a:xfrm>
            <a:off x="4201635" y="3593147"/>
            <a:ext cx="3654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204</a:t>
            </a:r>
          </a:p>
        </p:txBody>
      </p:sp>
      <p:sp>
        <p:nvSpPr>
          <p:cNvPr id="21" name="TextBox 20"/>
          <p:cNvSpPr txBox="1">
            <a:spLocks noChangeArrowheads="1"/>
          </p:cNvSpPr>
          <p:nvPr/>
        </p:nvSpPr>
        <p:spPr bwMode="auto">
          <a:xfrm>
            <a:off x="3728560" y="4066222"/>
            <a:ext cx="2436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73</a:t>
            </a:r>
          </a:p>
        </p:txBody>
      </p:sp>
      <p:sp>
        <p:nvSpPr>
          <p:cNvPr id="22" name="TextBox 21"/>
          <p:cNvSpPr txBox="1">
            <a:spLocks noChangeArrowheads="1"/>
          </p:cNvSpPr>
          <p:nvPr/>
        </p:nvSpPr>
        <p:spPr bwMode="auto">
          <a:xfrm>
            <a:off x="3690460" y="4521835"/>
            <a:ext cx="2436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61</a:t>
            </a:r>
          </a:p>
        </p:txBody>
      </p:sp>
      <p:sp>
        <p:nvSpPr>
          <p:cNvPr id="23" name="TextBox 22"/>
          <p:cNvSpPr txBox="1">
            <a:spLocks noChangeArrowheads="1"/>
          </p:cNvSpPr>
          <p:nvPr/>
        </p:nvSpPr>
        <p:spPr bwMode="auto">
          <a:xfrm>
            <a:off x="3577748" y="4967922"/>
            <a:ext cx="2436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Cambria" panose="02040503050406030204" pitchFamily="18" charset="0"/>
                <a:ea typeface="ＭＳ Ｐゴシック" charset="0"/>
              </a:rPr>
              <a:t>28</a:t>
            </a:r>
          </a:p>
        </p:txBody>
      </p:sp>
      <p:sp>
        <p:nvSpPr>
          <p:cNvPr id="24" name="TextBox 23"/>
          <p:cNvSpPr txBox="1">
            <a:spLocks noChangeArrowheads="1"/>
          </p:cNvSpPr>
          <p:nvPr/>
        </p:nvSpPr>
        <p:spPr bwMode="auto">
          <a:xfrm>
            <a:off x="993298" y="5517991"/>
            <a:ext cx="559659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Cambria" panose="02040503050406030204" pitchFamily="18" charset="0"/>
                <a:ea typeface="ＭＳ Ｐゴシック" charset="0"/>
              </a:rPr>
              <a:t>*Not including energy necessary for basic functions, such as</a:t>
            </a:r>
          </a:p>
          <a:p>
            <a:pPr eaLnBrk="0" hangingPunct="0"/>
            <a:r>
              <a:rPr lang="en-US" sz="1600" b="1" dirty="0" smtClean="0">
                <a:solidFill>
                  <a:srgbClr val="000000"/>
                </a:solidFill>
                <a:latin typeface="Cambria" panose="02040503050406030204" pitchFamily="18" charset="0"/>
                <a:ea typeface="ＭＳ Ｐゴシック" charset="0"/>
              </a:rPr>
              <a:t>breathing and heartbeat</a:t>
            </a:r>
            <a:endParaRPr lang="en-US" sz="1600" b="1" dirty="0">
              <a:solidFill>
                <a:srgbClr val="000000"/>
              </a:solidFill>
              <a:latin typeface="Cambria" panose="02040503050406030204" pitchFamily="18" charset="0"/>
              <a:ea typeface="ＭＳ Ｐゴシック" charset="0"/>
            </a:endParaRPr>
          </a:p>
        </p:txBody>
      </p:sp>
      <p:sp>
        <p:nvSpPr>
          <p:cNvPr id="25" name="TextBox 25"/>
          <p:cNvSpPr txBox="1">
            <a:spLocks noChangeArrowheads="1"/>
          </p:cNvSpPr>
          <p:nvPr/>
        </p:nvSpPr>
        <p:spPr bwMode="auto">
          <a:xfrm>
            <a:off x="1012823" y="6165753"/>
            <a:ext cx="72008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smtClean="0">
                <a:solidFill>
                  <a:srgbClr val="FF0000"/>
                </a:solidFill>
                <a:latin typeface="Cambria" panose="02040503050406030204" pitchFamily="18" charset="0"/>
                <a:ea typeface="ＭＳ Ｐゴシック" charset="0"/>
              </a:rPr>
              <a:t>Calories </a:t>
            </a:r>
            <a:r>
              <a:rPr lang="en-US" b="1" dirty="0">
                <a:solidFill>
                  <a:srgbClr val="FF0000"/>
                </a:solidFill>
                <a:latin typeface="Cambria" panose="02040503050406030204" pitchFamily="18" charset="0"/>
                <a:ea typeface="ＭＳ Ｐゴシック" charset="0"/>
              </a:rPr>
              <a:t>(kilocalories) we burn in various activities</a:t>
            </a: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27968" y="460996"/>
            <a:ext cx="8062572" cy="1314538"/>
          </a:xfrm>
        </p:spPr>
        <p:txBody>
          <a:bodyPr/>
          <a:lstStyle/>
          <a:p>
            <a:r>
              <a:rPr lang="en-US" sz="4000" dirty="0" smtClean="0">
                <a:solidFill>
                  <a:srgbClr val="FF0000"/>
                </a:solidFill>
                <a:latin typeface="Cambria" panose="02040503050406030204" pitchFamily="18" charset="0"/>
              </a:rPr>
              <a:t>Energy Transformations: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ATP and Cellular Work</a:t>
            </a:r>
          </a:p>
        </p:txBody>
      </p:sp>
      <p:sp>
        <p:nvSpPr>
          <p:cNvPr id="47107" name="Rectangle 3"/>
          <p:cNvSpPr>
            <a:spLocks noGrp="1" noChangeArrowheads="1"/>
          </p:cNvSpPr>
          <p:nvPr>
            <p:ph idx="1"/>
          </p:nvPr>
        </p:nvSpPr>
        <p:spPr>
          <a:xfrm>
            <a:off x="727968" y="2068497"/>
            <a:ext cx="7800681" cy="3284738"/>
          </a:xfrm>
        </p:spPr>
        <p:txBody>
          <a:bodyPr/>
          <a:lstStyle/>
          <a:p>
            <a:r>
              <a:rPr lang="en-US" b="1" dirty="0" smtClean="0">
                <a:latin typeface="Cambria" panose="02040503050406030204" pitchFamily="18" charset="0"/>
              </a:rPr>
              <a:t>Chemical energy released by the breakdown of organic molecules during cellular respiration is used to generate molecules of </a:t>
            </a:r>
            <a:r>
              <a:rPr lang="en-US" b="1" dirty="0" smtClean="0">
                <a:solidFill>
                  <a:srgbClr val="FF0000"/>
                </a:solidFill>
                <a:latin typeface="Cambria" panose="02040503050406030204" pitchFamily="18" charset="0"/>
              </a:rPr>
              <a:t>ATP</a:t>
            </a:r>
            <a:r>
              <a:rPr lang="zh-CN" altLang="en-US" sz="2000" b="1" dirty="0">
                <a:solidFill>
                  <a:srgbClr val="FF0000"/>
                </a:solidFill>
                <a:latin typeface="楷体" panose="02010609060101010101" pitchFamily="49" charset="-122"/>
                <a:ea typeface="楷体" panose="02010609060101010101" pitchFamily="49" charset="-122"/>
              </a:rPr>
              <a:t>（ 三磷酸腺苷（</a:t>
            </a:r>
            <a:r>
              <a:rPr lang="en-US" altLang="zh-CN" sz="2000" b="1" dirty="0">
                <a:solidFill>
                  <a:srgbClr val="FF0000"/>
                </a:solidFill>
                <a:latin typeface="楷体" panose="02010609060101010101" pitchFamily="49" charset="-122"/>
                <a:ea typeface="楷体" panose="02010609060101010101" pitchFamily="49" charset="-122"/>
              </a:rPr>
              <a:t>Adenosine Triphosphate</a:t>
            </a:r>
            <a:r>
              <a:rPr lang="zh-CN" altLang="en-US" sz="2000" b="1" dirty="0">
                <a:solidFill>
                  <a:srgbClr val="FF0000"/>
                </a:solidFill>
                <a:latin typeface="楷体" panose="02010609060101010101" pitchFamily="49" charset="-122"/>
                <a:ea typeface="楷体" panose="02010609060101010101" pitchFamily="49" charset="-122"/>
              </a:rPr>
              <a:t>））</a:t>
            </a:r>
            <a:r>
              <a:rPr lang="en-US" b="1" dirty="0" smtClean="0">
                <a:latin typeface="Cambria" panose="02040503050406030204" pitchFamily="18" charset="0"/>
              </a:rPr>
              <a:t>.</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710214" y="2077375"/>
            <a:ext cx="7969355" cy="4261281"/>
          </a:xfrm>
        </p:spPr>
        <p:txBody>
          <a:bodyPr/>
          <a:lstStyle/>
          <a:p>
            <a:r>
              <a:rPr lang="en-US" b="1" dirty="0" smtClean="0">
                <a:latin typeface="Cambria" panose="02040503050406030204" pitchFamily="18" charset="0"/>
              </a:rPr>
              <a:t>ATP</a:t>
            </a:r>
          </a:p>
          <a:p>
            <a:pPr lvl="1"/>
            <a:r>
              <a:rPr lang="en-US" b="1" dirty="0" smtClean="0">
                <a:latin typeface="Cambria" panose="02040503050406030204" pitchFamily="18" charset="0"/>
              </a:rPr>
              <a:t>acts like an energy shuttle,</a:t>
            </a:r>
          </a:p>
          <a:p>
            <a:pPr lvl="1"/>
            <a:r>
              <a:rPr lang="en-US" b="1" dirty="0" smtClean="0">
                <a:latin typeface="Cambria" panose="02040503050406030204" pitchFamily="18" charset="0"/>
              </a:rPr>
              <a:t>stores energy obtained from food, and</a:t>
            </a:r>
          </a:p>
          <a:p>
            <a:pPr lvl="1"/>
            <a:r>
              <a:rPr lang="en-US" b="1" dirty="0" smtClean="0">
                <a:latin typeface="Cambria" panose="02040503050406030204" pitchFamily="18" charset="0"/>
              </a:rPr>
              <a:t>releases it later as needed.</a:t>
            </a:r>
          </a:p>
          <a:p>
            <a:r>
              <a:rPr lang="en-US" b="1" dirty="0" smtClean="0">
                <a:latin typeface="Cambria" panose="02040503050406030204" pitchFamily="18" charset="0"/>
              </a:rPr>
              <a:t>Such energy transformations are essential for all life on Earth. </a:t>
            </a:r>
            <a:endParaRPr lang="en-US" b="1" dirty="0">
              <a:latin typeface="Cambria" panose="02040503050406030204" pitchFamily="18" charset="0"/>
            </a:endParaRPr>
          </a:p>
        </p:txBody>
      </p:sp>
      <p:sp>
        <p:nvSpPr>
          <p:cNvPr id="6" name="Rectangle 2"/>
          <p:cNvSpPr>
            <a:spLocks noGrp="1" noChangeArrowheads="1"/>
          </p:cNvSpPr>
          <p:nvPr>
            <p:ph type="title"/>
          </p:nvPr>
        </p:nvSpPr>
        <p:spPr>
          <a:xfrm>
            <a:off x="710214" y="398852"/>
            <a:ext cx="8080326" cy="1314538"/>
          </a:xfrm>
        </p:spPr>
        <p:txBody>
          <a:bodyPr/>
          <a:lstStyle/>
          <a:p>
            <a:r>
              <a:rPr lang="en-US" sz="4000" dirty="0" smtClean="0">
                <a:solidFill>
                  <a:srgbClr val="FF0000"/>
                </a:solidFill>
                <a:latin typeface="Cambria" panose="02040503050406030204" pitchFamily="18" charset="0"/>
              </a:rPr>
              <a:t>Energy Transformations: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ATP and Cellular Work</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56947" y="427723"/>
            <a:ext cx="8271197" cy="958863"/>
          </a:xfrm>
        </p:spPr>
        <p:txBody>
          <a:bodyPr/>
          <a:lstStyle/>
          <a:p>
            <a:r>
              <a:rPr lang="en-US" sz="4000" dirty="0" smtClean="0">
                <a:solidFill>
                  <a:srgbClr val="FF0000"/>
                </a:solidFill>
                <a:latin typeface="Cambria" panose="02040503050406030204" pitchFamily="18" charset="0"/>
              </a:rPr>
              <a:t>The Structure of ATP</a:t>
            </a:r>
          </a:p>
        </p:txBody>
      </p:sp>
      <p:sp>
        <p:nvSpPr>
          <p:cNvPr id="49155" name="Rectangle 3"/>
          <p:cNvSpPr>
            <a:spLocks noGrp="1" noChangeArrowheads="1"/>
          </p:cNvSpPr>
          <p:nvPr>
            <p:ph idx="1"/>
          </p:nvPr>
        </p:nvSpPr>
        <p:spPr>
          <a:xfrm>
            <a:off x="727969" y="1662915"/>
            <a:ext cx="7874493" cy="4949054"/>
          </a:xfrm>
        </p:spPr>
        <p:txBody>
          <a:bodyPr/>
          <a:lstStyle/>
          <a:p>
            <a:r>
              <a:rPr lang="en-US" sz="3200" b="1" dirty="0" smtClean="0">
                <a:solidFill>
                  <a:srgbClr val="FF0000"/>
                </a:solidFill>
                <a:latin typeface="Cambria" panose="02040503050406030204" pitchFamily="18" charset="0"/>
              </a:rPr>
              <a:t>ATP (adenosine triphosphate)</a:t>
            </a:r>
          </a:p>
          <a:p>
            <a:pPr lvl="1"/>
            <a:r>
              <a:rPr lang="en-US" b="1" dirty="0" smtClean="0">
                <a:latin typeface="Cambria" panose="02040503050406030204" pitchFamily="18" charset="0"/>
              </a:rPr>
              <a:t>consists of an organic molecule called adenosine</a:t>
            </a:r>
            <a:r>
              <a:rPr lang="zh-CN" altLang="en-US" sz="2000" b="1" dirty="0" smtClean="0">
                <a:latin typeface="楷体" panose="02010609060101010101" pitchFamily="49" charset="-122"/>
                <a:ea typeface="楷体" panose="02010609060101010101" pitchFamily="49" charset="-122"/>
              </a:rPr>
              <a:t>（腺苷）</a:t>
            </a:r>
            <a:r>
              <a:rPr lang="en-US" b="1" dirty="0" smtClean="0">
                <a:latin typeface="Cambria" panose="02040503050406030204" pitchFamily="18" charset="0"/>
              </a:rPr>
              <a:t> plus a tail of three phosphate groups</a:t>
            </a:r>
            <a:r>
              <a:rPr lang="zh-CN" altLang="en-US" sz="2000" b="1" dirty="0" smtClean="0">
                <a:latin typeface="楷体" panose="02010609060101010101" pitchFamily="49" charset="-122"/>
                <a:ea typeface="楷体" panose="02010609060101010101" pitchFamily="49" charset="-122"/>
              </a:rPr>
              <a:t>（磷酸基团）</a:t>
            </a:r>
            <a:r>
              <a:rPr lang="en-US" b="1" dirty="0" smtClean="0">
                <a:latin typeface="Cambria" panose="02040503050406030204" pitchFamily="18" charset="0"/>
              </a:rPr>
              <a:t> and</a:t>
            </a:r>
          </a:p>
          <a:p>
            <a:pPr lvl="1"/>
            <a:r>
              <a:rPr lang="en-US" b="1" dirty="0" smtClean="0">
                <a:latin typeface="Cambria" panose="02040503050406030204" pitchFamily="18" charset="0"/>
              </a:rPr>
              <a:t>is broken down to </a:t>
            </a:r>
            <a:r>
              <a:rPr lang="en-US" b="1" dirty="0" smtClean="0">
                <a:solidFill>
                  <a:srgbClr val="FF0000"/>
                </a:solidFill>
                <a:latin typeface="Cambria" panose="02040503050406030204" pitchFamily="18" charset="0"/>
              </a:rPr>
              <a:t>ADP</a:t>
            </a:r>
            <a:r>
              <a:rPr lang="en-US" b="1" dirty="0" smtClean="0">
                <a:latin typeface="Cambria" panose="02040503050406030204" pitchFamily="18" charset="0"/>
              </a:rPr>
              <a:t>, adenosine diphosphate</a:t>
            </a:r>
            <a:r>
              <a:rPr lang="zh-CN" altLang="en-US" sz="2000" b="1" dirty="0" smtClean="0">
                <a:latin typeface="楷体" panose="02010609060101010101" pitchFamily="49" charset="-122"/>
                <a:ea typeface="楷体" panose="02010609060101010101" pitchFamily="49" charset="-122"/>
              </a:rPr>
              <a:t>（二磷酸腺苷）</a:t>
            </a:r>
            <a:r>
              <a:rPr lang="en-US" b="1" dirty="0" smtClean="0">
                <a:latin typeface="Cambria" panose="02040503050406030204" pitchFamily="18" charset="0"/>
              </a:rPr>
              <a:t>, and a phosphate group, releasing energy.</a:t>
            </a:r>
          </a:p>
          <a:p>
            <a:r>
              <a:rPr lang="en-US" b="1" dirty="0" smtClean="0">
                <a:latin typeface="Cambria" panose="02040503050406030204" pitchFamily="18" charset="0"/>
              </a:rPr>
              <a:t>The release of the phosphate at the tip of the triphosphate tail makes energy available to cells.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603248"/>
            <a:ext cx="8546592" cy="3651504"/>
          </a:xfrm>
          <a:prstGeom prst="rect">
            <a:avLst/>
          </a:prstGeom>
        </p:spPr>
      </p:pic>
      <p:sp>
        <p:nvSpPr>
          <p:cNvPr id="4" name="TextBox 2"/>
          <p:cNvSpPr txBox="1">
            <a:spLocks noChangeArrowheads="1"/>
          </p:cNvSpPr>
          <p:nvPr/>
        </p:nvSpPr>
        <p:spPr bwMode="auto">
          <a:xfrm>
            <a:off x="4975225" y="1917700"/>
            <a:ext cx="7822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Energy</a:t>
            </a:r>
          </a:p>
        </p:txBody>
      </p:sp>
      <p:sp>
        <p:nvSpPr>
          <p:cNvPr id="5" name="TextBox 3"/>
          <p:cNvSpPr txBox="1">
            <a:spLocks noChangeArrowheads="1"/>
          </p:cNvSpPr>
          <p:nvPr/>
        </p:nvSpPr>
        <p:spPr bwMode="auto">
          <a:xfrm>
            <a:off x="2121694" y="2489994"/>
            <a:ext cx="14491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Triphosphate</a:t>
            </a:r>
          </a:p>
        </p:txBody>
      </p:sp>
      <p:sp>
        <p:nvSpPr>
          <p:cNvPr id="6" name="TextBox 4"/>
          <p:cNvSpPr txBox="1">
            <a:spLocks noChangeArrowheads="1"/>
          </p:cNvSpPr>
          <p:nvPr/>
        </p:nvSpPr>
        <p:spPr bwMode="auto">
          <a:xfrm>
            <a:off x="6206332" y="2489994"/>
            <a:ext cx="13978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err="1">
                <a:solidFill>
                  <a:srgbClr val="000000"/>
                </a:solidFill>
                <a:latin typeface="Arial"/>
                <a:ea typeface="ＭＳ Ｐゴシック" charset="0"/>
              </a:rPr>
              <a:t>Diphosphate</a:t>
            </a:r>
            <a:endParaRPr lang="en-US" sz="1800" b="1" dirty="0">
              <a:solidFill>
                <a:srgbClr val="000000"/>
              </a:solidFill>
              <a:latin typeface="Arial"/>
              <a:ea typeface="ＭＳ Ｐゴシック" charset="0"/>
            </a:endParaRPr>
          </a:p>
        </p:txBody>
      </p:sp>
      <p:sp>
        <p:nvSpPr>
          <p:cNvPr id="7" name="TextBox 5"/>
          <p:cNvSpPr txBox="1">
            <a:spLocks noChangeArrowheads="1"/>
          </p:cNvSpPr>
          <p:nvPr/>
        </p:nvSpPr>
        <p:spPr bwMode="auto">
          <a:xfrm>
            <a:off x="441325" y="3349625"/>
            <a:ext cx="1179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Adenosine</a:t>
            </a:r>
          </a:p>
        </p:txBody>
      </p:sp>
      <p:sp>
        <p:nvSpPr>
          <p:cNvPr id="8" name="TextBox 6"/>
          <p:cNvSpPr txBox="1">
            <a:spLocks noChangeArrowheads="1"/>
          </p:cNvSpPr>
          <p:nvPr/>
        </p:nvSpPr>
        <p:spPr bwMode="auto">
          <a:xfrm>
            <a:off x="2093913" y="335756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P</a:t>
            </a:r>
          </a:p>
        </p:txBody>
      </p:sp>
      <p:sp>
        <p:nvSpPr>
          <p:cNvPr id="9" name="TextBox 7"/>
          <p:cNvSpPr txBox="1">
            <a:spLocks noChangeArrowheads="1"/>
          </p:cNvSpPr>
          <p:nvPr/>
        </p:nvSpPr>
        <p:spPr bwMode="auto">
          <a:xfrm>
            <a:off x="2765425" y="335756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P</a:t>
            </a:r>
          </a:p>
        </p:txBody>
      </p:sp>
      <p:sp>
        <p:nvSpPr>
          <p:cNvPr id="10" name="TextBox 8"/>
          <p:cNvSpPr txBox="1">
            <a:spLocks noChangeArrowheads="1"/>
          </p:cNvSpPr>
          <p:nvPr/>
        </p:nvSpPr>
        <p:spPr bwMode="auto">
          <a:xfrm>
            <a:off x="3436938" y="335756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P</a:t>
            </a:r>
          </a:p>
        </p:txBody>
      </p:sp>
      <p:sp>
        <p:nvSpPr>
          <p:cNvPr id="11" name="TextBox 9"/>
          <p:cNvSpPr txBox="1">
            <a:spLocks noChangeArrowheads="1"/>
          </p:cNvSpPr>
          <p:nvPr/>
        </p:nvSpPr>
        <p:spPr bwMode="auto">
          <a:xfrm>
            <a:off x="4822825" y="3349625"/>
            <a:ext cx="1179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FFFFFF"/>
                </a:solidFill>
                <a:latin typeface="Arial"/>
                <a:ea typeface="ＭＳ Ｐゴシック" charset="0"/>
              </a:rPr>
              <a:t>Adenosine</a:t>
            </a:r>
          </a:p>
        </p:txBody>
      </p:sp>
      <p:sp>
        <p:nvSpPr>
          <p:cNvPr id="12" name="TextBox 10"/>
          <p:cNvSpPr txBox="1">
            <a:spLocks noChangeArrowheads="1"/>
          </p:cNvSpPr>
          <p:nvPr/>
        </p:nvSpPr>
        <p:spPr bwMode="auto">
          <a:xfrm>
            <a:off x="6477000" y="335756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P</a:t>
            </a:r>
          </a:p>
        </p:txBody>
      </p:sp>
      <p:sp>
        <p:nvSpPr>
          <p:cNvPr id="13" name="TextBox 11"/>
          <p:cNvSpPr txBox="1">
            <a:spLocks noChangeArrowheads="1"/>
          </p:cNvSpPr>
          <p:nvPr/>
        </p:nvSpPr>
        <p:spPr bwMode="auto">
          <a:xfrm>
            <a:off x="7148513" y="335756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P</a:t>
            </a:r>
          </a:p>
        </p:txBody>
      </p:sp>
      <p:sp>
        <p:nvSpPr>
          <p:cNvPr id="15" name="TextBox 13"/>
          <p:cNvSpPr txBox="1">
            <a:spLocks noChangeArrowheads="1"/>
          </p:cNvSpPr>
          <p:nvPr/>
        </p:nvSpPr>
        <p:spPr bwMode="auto">
          <a:xfrm>
            <a:off x="8077200" y="335756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P</a:t>
            </a:r>
          </a:p>
        </p:txBody>
      </p:sp>
      <p:sp>
        <p:nvSpPr>
          <p:cNvPr id="16" name="TextBox 14"/>
          <p:cNvSpPr txBox="1">
            <a:spLocks noChangeArrowheads="1"/>
          </p:cNvSpPr>
          <p:nvPr/>
        </p:nvSpPr>
        <p:spPr bwMode="auto">
          <a:xfrm>
            <a:off x="1793875" y="4640263"/>
            <a:ext cx="4445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smtClean="0">
                <a:solidFill>
                  <a:srgbClr val="000000"/>
                </a:solidFill>
                <a:latin typeface="Arial"/>
                <a:ea typeface="ＭＳ Ｐゴシック" charset="0"/>
              </a:rPr>
              <a:t>ATP</a:t>
            </a:r>
            <a:endParaRPr lang="en-US" sz="1800" b="1" dirty="0">
              <a:solidFill>
                <a:srgbClr val="000000"/>
              </a:solidFill>
              <a:latin typeface="Arial"/>
              <a:ea typeface="ＭＳ Ｐゴシック" charset="0"/>
            </a:endParaRPr>
          </a:p>
        </p:txBody>
      </p:sp>
      <p:sp>
        <p:nvSpPr>
          <p:cNvPr id="17" name="TextBox 16"/>
          <p:cNvSpPr txBox="1">
            <a:spLocks noChangeArrowheads="1"/>
          </p:cNvSpPr>
          <p:nvPr/>
        </p:nvSpPr>
        <p:spPr bwMode="auto">
          <a:xfrm>
            <a:off x="5815013" y="4637088"/>
            <a:ext cx="487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ADP</a:t>
            </a:r>
          </a:p>
        </p:txBody>
      </p:sp>
      <p:sp>
        <p:nvSpPr>
          <p:cNvPr id="18" name="TextBox 17"/>
          <p:cNvSpPr txBox="1">
            <a:spLocks noChangeArrowheads="1"/>
          </p:cNvSpPr>
          <p:nvPr/>
        </p:nvSpPr>
        <p:spPr bwMode="auto">
          <a:xfrm>
            <a:off x="7521582" y="4180679"/>
            <a:ext cx="1295226"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Phosphate</a:t>
            </a:r>
          </a:p>
          <a:p>
            <a:pPr algn="ctr" eaLnBrk="0" hangingPunct="0">
              <a:lnSpc>
                <a:spcPts val="2000"/>
              </a:lnSpc>
            </a:pPr>
            <a:r>
              <a:rPr lang="en-US" sz="1800" b="1" dirty="0" smtClean="0">
                <a:solidFill>
                  <a:srgbClr val="000000"/>
                </a:solidFill>
                <a:latin typeface="Arial"/>
                <a:ea typeface="ＭＳ Ｐゴシック" charset="0"/>
              </a:rPr>
              <a:t>(transferred</a:t>
            </a:r>
          </a:p>
          <a:p>
            <a:pPr algn="ctr" eaLnBrk="0" hangingPunct="0">
              <a:lnSpc>
                <a:spcPts val="2000"/>
              </a:lnSpc>
            </a:pPr>
            <a:r>
              <a:rPr lang="en-US" sz="1800" b="1" dirty="0" smtClean="0">
                <a:solidFill>
                  <a:srgbClr val="000000"/>
                </a:solidFill>
                <a:latin typeface="Arial"/>
                <a:ea typeface="ＭＳ Ｐゴシック" charset="0"/>
              </a:rPr>
              <a:t>to another</a:t>
            </a:r>
          </a:p>
          <a:p>
            <a:pPr algn="ctr" eaLnBrk="0" hangingPunct="0">
              <a:lnSpc>
                <a:spcPts val="2000"/>
              </a:lnSpc>
            </a:pPr>
            <a:r>
              <a:rPr lang="en-US" sz="1800" b="1" dirty="0" smtClean="0">
                <a:solidFill>
                  <a:srgbClr val="000000"/>
                </a:solidFill>
                <a:latin typeface="Arial"/>
                <a:ea typeface="ＭＳ Ｐゴシック" charset="0"/>
              </a:rPr>
              <a:t>molecule)</a:t>
            </a:r>
            <a:endParaRPr lang="en-US" sz="1800" b="1" dirty="0">
              <a:solidFill>
                <a:srgbClr val="000000"/>
              </a:solidFill>
              <a:latin typeface="Arial"/>
              <a:ea typeface="ＭＳ Ｐゴシック" charset="0"/>
            </a:endParaRPr>
          </a:p>
        </p:txBody>
      </p:sp>
      <p:grpSp>
        <p:nvGrpSpPr>
          <p:cNvPr id="19" name="Group 18"/>
          <p:cNvGrpSpPr/>
          <p:nvPr/>
        </p:nvGrpSpPr>
        <p:grpSpPr>
          <a:xfrm>
            <a:off x="341236" y="3878256"/>
            <a:ext cx="3376142" cy="459131"/>
            <a:chOff x="7087" y="2237447"/>
            <a:chExt cx="3376142" cy="459131"/>
          </a:xfrm>
        </p:grpSpPr>
        <p:sp>
          <p:nvSpPr>
            <p:cNvPr id="20" name="Freeform 19"/>
            <p:cNvSpPr/>
            <p:nvPr/>
          </p:nvSpPr>
          <p:spPr>
            <a:xfrm>
              <a:off x="7087" y="2237447"/>
              <a:ext cx="3376142" cy="239090"/>
            </a:xfrm>
            <a:custGeom>
              <a:avLst/>
              <a:gdLst>
                <a:gd name="connsiteX0" fmla="*/ 9525 w 3376142"/>
                <a:gd name="connsiteY0" fmla="*/ 9525 h 239090"/>
                <a:gd name="connsiteX1" fmla="*/ 9525 w 3376142"/>
                <a:gd name="connsiteY1" fmla="*/ 229565 h 239090"/>
                <a:gd name="connsiteX2" fmla="*/ 3366617 w 3376142"/>
                <a:gd name="connsiteY2" fmla="*/ 229565 h 239090"/>
                <a:gd name="connsiteX3" fmla="*/ 3366617 w 3376142"/>
                <a:gd name="connsiteY3" fmla="*/ 9525 h 239090"/>
              </a:gdLst>
              <a:ahLst/>
              <a:cxnLst>
                <a:cxn ang="0">
                  <a:pos x="connsiteX0" y="connsiteY0"/>
                </a:cxn>
                <a:cxn ang="1">
                  <a:pos x="connsiteX1" y="connsiteY1"/>
                </a:cxn>
                <a:cxn ang="2">
                  <a:pos x="connsiteX2" y="connsiteY2"/>
                </a:cxn>
                <a:cxn ang="3">
                  <a:pos x="connsiteX3" y="connsiteY3"/>
                </a:cxn>
              </a:cxnLst>
              <a:rect l="l" t="t" r="r" b="b"/>
              <a:pathLst>
                <a:path w="3376142" h="239090">
                  <a:moveTo>
                    <a:pt x="9525" y="9525"/>
                  </a:moveTo>
                  <a:lnTo>
                    <a:pt x="9525" y="229565"/>
                  </a:lnTo>
                  <a:lnTo>
                    <a:pt x="3366617" y="229565"/>
                  </a:lnTo>
                  <a:lnTo>
                    <a:pt x="3366617"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1" name="Freeform 3"/>
            <p:cNvSpPr/>
            <p:nvPr/>
          </p:nvSpPr>
          <p:spPr>
            <a:xfrm>
              <a:off x="1676464" y="2457488"/>
              <a:ext cx="38100" cy="239090"/>
            </a:xfrm>
            <a:custGeom>
              <a:avLst/>
              <a:gdLst>
                <a:gd name="connsiteX0" fmla="*/ 9525 w 38100"/>
                <a:gd name="connsiteY0" fmla="*/ 229565 h 239090"/>
                <a:gd name="connsiteX1" fmla="*/ 9525 w 38100"/>
                <a:gd name="connsiteY1" fmla="*/ 9525 h 239090"/>
              </a:gdLst>
              <a:ahLst/>
              <a:cxnLst>
                <a:cxn ang="0">
                  <a:pos x="connsiteX0" y="connsiteY0"/>
                </a:cxn>
                <a:cxn ang="1">
                  <a:pos x="connsiteX1" y="connsiteY1"/>
                </a:cxn>
              </a:cxnLst>
              <a:rect l="l" t="t" r="r" b="b"/>
              <a:pathLst>
                <a:path w="38100" h="239090">
                  <a:moveTo>
                    <a:pt x="9525" y="229565"/>
                  </a:moveTo>
                  <a:lnTo>
                    <a:pt x="9525"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22" name="Group 21"/>
          <p:cNvGrpSpPr/>
          <p:nvPr/>
        </p:nvGrpSpPr>
        <p:grpSpPr>
          <a:xfrm>
            <a:off x="4715104" y="3878256"/>
            <a:ext cx="2710560" cy="459131"/>
            <a:chOff x="4380955" y="2237447"/>
            <a:chExt cx="2710560" cy="459131"/>
          </a:xfrm>
        </p:grpSpPr>
        <p:sp>
          <p:nvSpPr>
            <p:cNvPr id="23" name="Freeform 3"/>
            <p:cNvSpPr/>
            <p:nvPr/>
          </p:nvSpPr>
          <p:spPr>
            <a:xfrm>
              <a:off x="4380955" y="2237447"/>
              <a:ext cx="2710560" cy="239090"/>
            </a:xfrm>
            <a:custGeom>
              <a:avLst/>
              <a:gdLst>
                <a:gd name="connsiteX0" fmla="*/ 9525 w 2710560"/>
                <a:gd name="connsiteY0" fmla="*/ 9525 h 239090"/>
                <a:gd name="connsiteX1" fmla="*/ 9525 w 2710560"/>
                <a:gd name="connsiteY1" fmla="*/ 229565 h 239090"/>
                <a:gd name="connsiteX2" fmla="*/ 2701035 w 2710560"/>
                <a:gd name="connsiteY2" fmla="*/ 229565 h 239090"/>
                <a:gd name="connsiteX3" fmla="*/ 2701035 w 2710560"/>
                <a:gd name="connsiteY3" fmla="*/ 9525 h 239090"/>
              </a:gdLst>
              <a:ahLst/>
              <a:cxnLst>
                <a:cxn ang="0">
                  <a:pos x="connsiteX0" y="connsiteY0"/>
                </a:cxn>
                <a:cxn ang="1">
                  <a:pos x="connsiteX1" y="connsiteY1"/>
                </a:cxn>
                <a:cxn ang="2">
                  <a:pos x="connsiteX2" y="connsiteY2"/>
                </a:cxn>
                <a:cxn ang="3">
                  <a:pos x="connsiteX3" y="connsiteY3"/>
                </a:cxn>
              </a:cxnLst>
              <a:rect l="l" t="t" r="r" b="b"/>
              <a:pathLst>
                <a:path w="2710560" h="239090">
                  <a:moveTo>
                    <a:pt x="9525" y="9525"/>
                  </a:moveTo>
                  <a:lnTo>
                    <a:pt x="9525" y="229565"/>
                  </a:lnTo>
                  <a:lnTo>
                    <a:pt x="2701035" y="229565"/>
                  </a:lnTo>
                  <a:lnTo>
                    <a:pt x="2701035"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4" name="Freeform 3"/>
            <p:cNvSpPr/>
            <p:nvPr/>
          </p:nvSpPr>
          <p:spPr>
            <a:xfrm>
              <a:off x="5712931" y="2457488"/>
              <a:ext cx="38100" cy="239090"/>
            </a:xfrm>
            <a:custGeom>
              <a:avLst/>
              <a:gdLst>
                <a:gd name="connsiteX0" fmla="*/ 9525 w 38100"/>
                <a:gd name="connsiteY0" fmla="*/ 229565 h 239090"/>
                <a:gd name="connsiteX1" fmla="*/ 9525 w 38100"/>
                <a:gd name="connsiteY1" fmla="*/ 9525 h 239090"/>
              </a:gdLst>
              <a:ahLst/>
              <a:cxnLst>
                <a:cxn ang="0">
                  <a:pos x="connsiteX0" y="connsiteY0"/>
                </a:cxn>
                <a:cxn ang="1">
                  <a:pos x="connsiteX1" y="connsiteY1"/>
                </a:cxn>
              </a:cxnLst>
              <a:rect l="l" t="t" r="r" b="b"/>
              <a:pathLst>
                <a:path w="38100" h="239090">
                  <a:moveTo>
                    <a:pt x="9525" y="229565"/>
                  </a:moveTo>
                  <a:lnTo>
                    <a:pt x="9525"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25" name="Group 24"/>
          <p:cNvGrpSpPr/>
          <p:nvPr/>
        </p:nvGrpSpPr>
        <p:grpSpPr>
          <a:xfrm>
            <a:off x="1966925" y="2764301"/>
            <a:ext cx="1759064" cy="459131"/>
            <a:chOff x="1632776" y="1123492"/>
            <a:chExt cx="1759064" cy="459131"/>
          </a:xfrm>
        </p:grpSpPr>
        <p:sp>
          <p:nvSpPr>
            <p:cNvPr id="26" name="Freeform 3"/>
            <p:cNvSpPr/>
            <p:nvPr/>
          </p:nvSpPr>
          <p:spPr>
            <a:xfrm>
              <a:off x="1632776" y="1343533"/>
              <a:ext cx="1759064" cy="239090"/>
            </a:xfrm>
            <a:custGeom>
              <a:avLst/>
              <a:gdLst>
                <a:gd name="connsiteX0" fmla="*/ 9525 w 1759064"/>
                <a:gd name="connsiteY0" fmla="*/ 229565 h 239090"/>
                <a:gd name="connsiteX1" fmla="*/ 9525 w 1759064"/>
                <a:gd name="connsiteY1" fmla="*/ 9525 h 239090"/>
                <a:gd name="connsiteX2" fmla="*/ 1749539 w 1759064"/>
                <a:gd name="connsiteY2" fmla="*/ 9525 h 239090"/>
                <a:gd name="connsiteX3" fmla="*/ 1749539 w 1759064"/>
                <a:gd name="connsiteY3" fmla="*/ 229565 h 239090"/>
              </a:gdLst>
              <a:ahLst/>
              <a:cxnLst>
                <a:cxn ang="0">
                  <a:pos x="connsiteX0" y="connsiteY0"/>
                </a:cxn>
                <a:cxn ang="1">
                  <a:pos x="connsiteX1" y="connsiteY1"/>
                </a:cxn>
                <a:cxn ang="2">
                  <a:pos x="connsiteX2" y="connsiteY2"/>
                </a:cxn>
                <a:cxn ang="3">
                  <a:pos x="connsiteX3" y="connsiteY3"/>
                </a:cxn>
              </a:cxnLst>
              <a:rect l="l" t="t" r="r" b="b"/>
              <a:pathLst>
                <a:path w="1759064" h="239090">
                  <a:moveTo>
                    <a:pt x="9525" y="229565"/>
                  </a:moveTo>
                  <a:lnTo>
                    <a:pt x="9525" y="9525"/>
                  </a:lnTo>
                  <a:lnTo>
                    <a:pt x="1749539" y="9525"/>
                  </a:lnTo>
                  <a:lnTo>
                    <a:pt x="1749539" y="22956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7" name="Freeform 3"/>
            <p:cNvSpPr/>
            <p:nvPr/>
          </p:nvSpPr>
          <p:spPr>
            <a:xfrm>
              <a:off x="2502777" y="1123492"/>
              <a:ext cx="38100" cy="239090"/>
            </a:xfrm>
            <a:custGeom>
              <a:avLst/>
              <a:gdLst>
                <a:gd name="connsiteX0" fmla="*/ 9525 w 38100"/>
                <a:gd name="connsiteY0" fmla="*/ 9525 h 239090"/>
                <a:gd name="connsiteX1" fmla="*/ 9525 w 38100"/>
                <a:gd name="connsiteY1" fmla="*/ 229565 h 239090"/>
              </a:gdLst>
              <a:ahLst/>
              <a:cxnLst>
                <a:cxn ang="0">
                  <a:pos x="connsiteX0" y="connsiteY0"/>
                </a:cxn>
                <a:cxn ang="1">
                  <a:pos x="connsiteX1" y="connsiteY1"/>
                </a:cxn>
              </a:cxnLst>
              <a:rect l="l" t="t" r="r" b="b"/>
              <a:pathLst>
                <a:path w="38100" h="239090">
                  <a:moveTo>
                    <a:pt x="9525" y="9525"/>
                  </a:moveTo>
                  <a:lnTo>
                    <a:pt x="9525" y="22956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28" name="Group 27"/>
          <p:cNvGrpSpPr/>
          <p:nvPr/>
        </p:nvGrpSpPr>
        <p:grpSpPr>
          <a:xfrm>
            <a:off x="6336754" y="2764301"/>
            <a:ext cx="1112774" cy="459131"/>
            <a:chOff x="6002605" y="1123492"/>
            <a:chExt cx="1112774" cy="459131"/>
          </a:xfrm>
        </p:grpSpPr>
        <p:sp>
          <p:nvSpPr>
            <p:cNvPr id="29" name="Freeform 3"/>
            <p:cNvSpPr/>
            <p:nvPr/>
          </p:nvSpPr>
          <p:spPr>
            <a:xfrm>
              <a:off x="6002605" y="1343533"/>
              <a:ext cx="1112774" cy="239090"/>
            </a:xfrm>
            <a:custGeom>
              <a:avLst/>
              <a:gdLst>
                <a:gd name="connsiteX0" fmla="*/ 9525 w 1112774"/>
                <a:gd name="connsiteY0" fmla="*/ 229565 h 239090"/>
                <a:gd name="connsiteX1" fmla="*/ 9525 w 1112774"/>
                <a:gd name="connsiteY1" fmla="*/ 9525 h 239090"/>
                <a:gd name="connsiteX2" fmla="*/ 1103249 w 1112774"/>
                <a:gd name="connsiteY2" fmla="*/ 9525 h 239090"/>
                <a:gd name="connsiteX3" fmla="*/ 1103249 w 1112774"/>
                <a:gd name="connsiteY3" fmla="*/ 229565 h 239090"/>
              </a:gdLst>
              <a:ahLst/>
              <a:cxnLst>
                <a:cxn ang="0">
                  <a:pos x="connsiteX0" y="connsiteY0"/>
                </a:cxn>
                <a:cxn ang="1">
                  <a:pos x="connsiteX1" y="connsiteY1"/>
                </a:cxn>
                <a:cxn ang="2">
                  <a:pos x="connsiteX2" y="connsiteY2"/>
                </a:cxn>
                <a:cxn ang="3">
                  <a:pos x="connsiteX3" y="connsiteY3"/>
                </a:cxn>
              </a:cxnLst>
              <a:rect l="l" t="t" r="r" b="b"/>
              <a:pathLst>
                <a:path w="1112774" h="239090">
                  <a:moveTo>
                    <a:pt x="9525" y="229565"/>
                  </a:moveTo>
                  <a:lnTo>
                    <a:pt x="9525" y="9525"/>
                  </a:lnTo>
                  <a:lnTo>
                    <a:pt x="1103249" y="9525"/>
                  </a:lnTo>
                  <a:lnTo>
                    <a:pt x="1103249" y="22956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30" name="Freeform 3"/>
            <p:cNvSpPr/>
            <p:nvPr/>
          </p:nvSpPr>
          <p:spPr>
            <a:xfrm>
              <a:off x="6549467" y="1123492"/>
              <a:ext cx="38100" cy="239090"/>
            </a:xfrm>
            <a:custGeom>
              <a:avLst/>
              <a:gdLst>
                <a:gd name="connsiteX0" fmla="*/ 9525 w 38100"/>
                <a:gd name="connsiteY0" fmla="*/ 9525 h 239090"/>
                <a:gd name="connsiteX1" fmla="*/ 9525 w 38100"/>
                <a:gd name="connsiteY1" fmla="*/ 229565 h 239090"/>
              </a:gdLst>
              <a:ahLst/>
              <a:cxnLst>
                <a:cxn ang="0">
                  <a:pos x="connsiteX0" y="connsiteY0"/>
                </a:cxn>
                <a:cxn ang="1">
                  <a:pos x="connsiteX1" y="connsiteY1"/>
                </a:cxn>
              </a:cxnLst>
              <a:rect l="l" t="t" r="r" b="b"/>
              <a:pathLst>
                <a:path w="38100" h="239090">
                  <a:moveTo>
                    <a:pt x="9525" y="9525"/>
                  </a:moveTo>
                  <a:lnTo>
                    <a:pt x="9525" y="22956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31" name="Group 30"/>
          <p:cNvGrpSpPr/>
          <p:nvPr/>
        </p:nvGrpSpPr>
        <p:grpSpPr>
          <a:xfrm>
            <a:off x="7892631" y="3704038"/>
            <a:ext cx="547763" cy="459142"/>
            <a:chOff x="7558482" y="2063229"/>
            <a:chExt cx="547763" cy="459142"/>
          </a:xfrm>
        </p:grpSpPr>
        <p:sp>
          <p:nvSpPr>
            <p:cNvPr id="32" name="Freeform 3"/>
            <p:cNvSpPr/>
            <p:nvPr/>
          </p:nvSpPr>
          <p:spPr>
            <a:xfrm>
              <a:off x="7558482" y="2063229"/>
              <a:ext cx="547763" cy="239090"/>
            </a:xfrm>
            <a:custGeom>
              <a:avLst/>
              <a:gdLst>
                <a:gd name="connsiteX0" fmla="*/ 9525 w 547763"/>
                <a:gd name="connsiteY0" fmla="*/ 9525 h 239090"/>
                <a:gd name="connsiteX1" fmla="*/ 9525 w 547763"/>
                <a:gd name="connsiteY1" fmla="*/ 229565 h 239090"/>
                <a:gd name="connsiteX2" fmla="*/ 538238 w 547763"/>
                <a:gd name="connsiteY2" fmla="*/ 229565 h 239090"/>
                <a:gd name="connsiteX3" fmla="*/ 538238 w 547763"/>
                <a:gd name="connsiteY3" fmla="*/ 9525 h 239090"/>
              </a:gdLst>
              <a:ahLst/>
              <a:cxnLst>
                <a:cxn ang="0">
                  <a:pos x="connsiteX0" y="connsiteY0"/>
                </a:cxn>
                <a:cxn ang="1">
                  <a:pos x="connsiteX1" y="connsiteY1"/>
                </a:cxn>
                <a:cxn ang="2">
                  <a:pos x="connsiteX2" y="connsiteY2"/>
                </a:cxn>
                <a:cxn ang="3">
                  <a:pos x="connsiteX3" y="connsiteY3"/>
                </a:cxn>
              </a:cxnLst>
              <a:rect l="l" t="t" r="r" b="b"/>
              <a:pathLst>
                <a:path w="547763" h="239090">
                  <a:moveTo>
                    <a:pt x="9525" y="9525"/>
                  </a:moveTo>
                  <a:lnTo>
                    <a:pt x="9525" y="229565"/>
                  </a:lnTo>
                  <a:lnTo>
                    <a:pt x="538238" y="229565"/>
                  </a:lnTo>
                  <a:lnTo>
                    <a:pt x="538238"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33" name="Freeform 3"/>
            <p:cNvSpPr/>
            <p:nvPr/>
          </p:nvSpPr>
          <p:spPr>
            <a:xfrm>
              <a:off x="7822858" y="2283269"/>
              <a:ext cx="38100" cy="239102"/>
            </a:xfrm>
            <a:custGeom>
              <a:avLst/>
              <a:gdLst>
                <a:gd name="connsiteX0" fmla="*/ 9525 w 38100"/>
                <a:gd name="connsiteY0" fmla="*/ 229577 h 239102"/>
                <a:gd name="connsiteX1" fmla="*/ 9525 w 38100"/>
                <a:gd name="connsiteY1" fmla="*/ 9525 h 239102"/>
              </a:gdLst>
              <a:ahLst/>
              <a:cxnLst>
                <a:cxn ang="0">
                  <a:pos x="connsiteX0" y="connsiteY0"/>
                </a:cxn>
                <a:cxn ang="1">
                  <a:pos x="connsiteX1" y="connsiteY1"/>
                </a:cxn>
              </a:cxnLst>
              <a:rect l="l" t="t" r="r" b="b"/>
              <a:pathLst>
                <a:path w="38100" h="239102">
                  <a:moveTo>
                    <a:pt x="9525" y="229577"/>
                  </a:moveTo>
                  <a:lnTo>
                    <a:pt x="9525"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sp>
        <p:nvSpPr>
          <p:cNvPr id="2" name="Rectangle 1"/>
          <p:cNvSpPr/>
          <p:nvPr/>
        </p:nvSpPr>
        <p:spPr>
          <a:xfrm>
            <a:off x="606039" y="389454"/>
            <a:ext cx="2721771" cy="707886"/>
          </a:xfrm>
          <a:prstGeom prst="rect">
            <a:avLst/>
          </a:prstGeom>
        </p:spPr>
        <p:txBody>
          <a:bodyPr wrap="none">
            <a:spAutoFit/>
          </a:bodyPr>
          <a:lstStyle/>
          <a:p>
            <a:r>
              <a:rPr lang="en-US" altLang="zh-CN" sz="4000" b="1" dirty="0">
                <a:solidFill>
                  <a:srgbClr val="FF0000"/>
                </a:solidFill>
                <a:latin typeface="Cambria" panose="02040503050406030204" pitchFamily="18" charset="0"/>
                <a:ea typeface="ＭＳ Ｐゴシック" charset="0"/>
                <a:cs typeface="Arial" pitchFamily="34" charset="0"/>
              </a:rPr>
              <a:t>ATP </a:t>
            </a:r>
            <a:r>
              <a:rPr lang="en-US" altLang="zh-CN" sz="4000" b="1" dirty="0" smtClean="0">
                <a:solidFill>
                  <a:srgbClr val="FF0000"/>
                </a:solidFill>
                <a:latin typeface="Cambria" panose="02040503050406030204" pitchFamily="18" charset="0"/>
                <a:ea typeface="ＭＳ Ｐゴシック" charset="0"/>
                <a:cs typeface="Arial" pitchFamily="34" charset="0"/>
              </a:rPr>
              <a:t>Power</a:t>
            </a:r>
            <a:endParaRPr lang="en-US" altLang="zh-CN" sz="4000" b="1" dirty="0">
              <a:solidFill>
                <a:srgbClr val="FF0000"/>
              </a:solidFill>
              <a:latin typeface="Cambria" panose="02040503050406030204" pitchFamily="18" charset="0"/>
              <a:cs typeface="Arial" pitchFamily="34" charset="0"/>
            </a:endParaRPr>
          </a:p>
        </p:txBody>
      </p:sp>
      <p:sp>
        <p:nvSpPr>
          <p:cNvPr id="35" name="Rectangle 34"/>
          <p:cNvSpPr/>
          <p:nvPr/>
        </p:nvSpPr>
        <p:spPr>
          <a:xfrm>
            <a:off x="7439620" y="1680555"/>
            <a:ext cx="1157689" cy="338554"/>
          </a:xfrm>
          <a:prstGeom prst="rect">
            <a:avLst/>
          </a:prstGeom>
        </p:spPr>
        <p:txBody>
          <a:bodyPr wrap="none">
            <a:spAutoFit/>
          </a:bodyPr>
          <a:lstStyle/>
          <a:p>
            <a:r>
              <a:rPr lang="en-US" sz="1600" b="1" dirty="0">
                <a:solidFill>
                  <a:srgbClr val="FF0000"/>
                </a:solidFill>
                <a:latin typeface="Cambria" panose="02040503050406030204" pitchFamily="18" charset="0"/>
              </a:rPr>
              <a:t>adenosine</a:t>
            </a:r>
            <a:endParaRPr lang="en-US" sz="1600" dirty="0"/>
          </a:p>
        </p:txBody>
      </p:sp>
      <p:sp>
        <p:nvSpPr>
          <p:cNvPr id="37" name="Rectangle 36"/>
          <p:cNvSpPr/>
          <p:nvPr/>
        </p:nvSpPr>
        <p:spPr>
          <a:xfrm>
            <a:off x="5848719" y="1671027"/>
            <a:ext cx="1409745" cy="338554"/>
          </a:xfrm>
          <a:prstGeom prst="rect">
            <a:avLst/>
          </a:prstGeom>
        </p:spPr>
        <p:txBody>
          <a:bodyPr wrap="none">
            <a:spAutoFit/>
          </a:bodyPr>
          <a:lstStyle/>
          <a:p>
            <a:r>
              <a:rPr lang="en-US" sz="1600" b="1" dirty="0" smtClean="0">
                <a:solidFill>
                  <a:srgbClr val="FF0000"/>
                </a:solidFill>
                <a:latin typeface="Cambria" panose="02040503050406030204" pitchFamily="18" charset="0"/>
              </a:rPr>
              <a:t>triphosphate</a:t>
            </a:r>
            <a:endParaRPr lang="en-US" sz="1600" dirty="0"/>
          </a:p>
        </p:txBody>
      </p:sp>
      <p:pic>
        <p:nvPicPr>
          <p:cNvPr id="1026" name="Picture 2" descr="https://ka-perseus-images.s3.amazonaws.com/9b3e651e6dc5d6fb4883e4fb5e5b72c147cbdec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013" y="118749"/>
            <a:ext cx="2591675" cy="153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509325" y="532018"/>
            <a:ext cx="8543108" cy="958863"/>
          </a:xfrm>
        </p:spPr>
        <p:txBody>
          <a:bodyPr/>
          <a:lstStyle/>
          <a:p>
            <a:r>
              <a:rPr lang="en-US" sz="4000" dirty="0" smtClean="0">
                <a:solidFill>
                  <a:srgbClr val="FF0000"/>
                </a:solidFill>
                <a:latin typeface="Cambria" panose="02040503050406030204" pitchFamily="18" charset="0"/>
              </a:rPr>
              <a:t>Phosphate Transfer</a:t>
            </a:r>
          </a:p>
        </p:txBody>
      </p:sp>
      <p:sp>
        <p:nvSpPr>
          <p:cNvPr id="53251" name="Rectangle 3"/>
          <p:cNvSpPr>
            <a:spLocks noGrp="1" noChangeArrowheads="1"/>
          </p:cNvSpPr>
          <p:nvPr>
            <p:ph idx="1"/>
          </p:nvPr>
        </p:nvSpPr>
        <p:spPr>
          <a:xfrm>
            <a:off x="834500" y="1574119"/>
            <a:ext cx="8067011" cy="4949054"/>
          </a:xfrm>
        </p:spPr>
        <p:txBody>
          <a:bodyPr/>
          <a:lstStyle/>
          <a:p>
            <a:r>
              <a:rPr lang="en-US" b="1" dirty="0" smtClean="0">
                <a:latin typeface="Cambria" panose="02040503050406030204" pitchFamily="18" charset="0"/>
              </a:rPr>
              <a:t>ATP energizes other molecules in cells by transferring phosphate groups to those molecules.</a:t>
            </a:r>
          </a:p>
          <a:p>
            <a:r>
              <a:rPr lang="en-US" b="1" dirty="0" smtClean="0">
                <a:latin typeface="Cambria" panose="02040503050406030204" pitchFamily="18" charset="0"/>
              </a:rPr>
              <a:t>This energy</a:t>
            </a:r>
          </a:p>
          <a:p>
            <a:pPr lvl="1"/>
            <a:r>
              <a:rPr lang="en-US" b="1" dirty="0" smtClean="0">
                <a:latin typeface="Cambria" panose="02040503050406030204" pitchFamily="18" charset="0"/>
              </a:rPr>
              <a:t>helps cells change shape,</a:t>
            </a:r>
          </a:p>
          <a:p>
            <a:pPr lvl="1"/>
            <a:r>
              <a:rPr lang="en-US" b="1" dirty="0" smtClean="0">
                <a:latin typeface="Cambria" panose="02040503050406030204" pitchFamily="18" charset="0"/>
              </a:rPr>
              <a:t>enables the transport of ions and other dissolved substances across the membranes, and</a:t>
            </a:r>
          </a:p>
          <a:p>
            <a:pPr lvl="1"/>
            <a:r>
              <a:rPr lang="en-US" b="1" dirty="0" smtClean="0">
                <a:latin typeface="Cambria" panose="02040503050406030204" pitchFamily="18" charset="0"/>
              </a:rPr>
              <a:t>drives the production of a cell’s large molecules.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88" y="204216"/>
            <a:ext cx="6973824" cy="6449568"/>
          </a:xfrm>
          <a:prstGeom prst="rect">
            <a:avLst/>
          </a:prstGeom>
        </p:spPr>
      </p:pic>
      <p:sp>
        <p:nvSpPr>
          <p:cNvPr id="4" name="TextBox 2"/>
          <p:cNvSpPr txBox="1">
            <a:spLocks noChangeArrowheads="1"/>
          </p:cNvSpPr>
          <p:nvPr/>
        </p:nvSpPr>
        <p:spPr bwMode="auto">
          <a:xfrm>
            <a:off x="3940313" y="208113"/>
            <a:ext cx="52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200" b="1" dirty="0" smtClean="0">
                <a:solidFill>
                  <a:srgbClr val="000000"/>
                </a:solidFill>
                <a:latin typeface="Arial"/>
                <a:ea typeface="ＭＳ Ｐゴシック" charset="0"/>
              </a:rPr>
              <a:t>Motor</a:t>
            </a:r>
          </a:p>
          <a:p>
            <a:pPr algn="ctr" eaLnBrk="0" hangingPunct="0"/>
            <a:r>
              <a:rPr lang="en-US" sz="1200" b="1" dirty="0" smtClean="0">
                <a:solidFill>
                  <a:srgbClr val="000000"/>
                </a:solidFill>
                <a:latin typeface="Arial"/>
                <a:ea typeface="ＭＳ Ｐゴシック" charset="0"/>
              </a:rPr>
              <a:t>protein</a:t>
            </a:r>
            <a:endParaRPr lang="en-US" sz="1200" b="1" dirty="0">
              <a:solidFill>
                <a:srgbClr val="000000"/>
              </a:solidFill>
              <a:latin typeface="Arial"/>
              <a:ea typeface="ＭＳ Ｐゴシック" charset="0"/>
            </a:endParaRPr>
          </a:p>
        </p:txBody>
      </p:sp>
      <p:sp>
        <p:nvSpPr>
          <p:cNvPr id="5" name="TextBox 4"/>
          <p:cNvSpPr txBox="1">
            <a:spLocks noChangeArrowheads="1"/>
          </p:cNvSpPr>
          <p:nvPr/>
        </p:nvSpPr>
        <p:spPr bwMode="auto">
          <a:xfrm>
            <a:off x="1254258" y="774851"/>
            <a:ext cx="2963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a:solidFill>
                  <a:srgbClr val="000000"/>
                </a:solidFill>
                <a:latin typeface="Arial"/>
                <a:ea typeface="ＭＳ Ｐゴシック" charset="0"/>
              </a:rPr>
              <a:t>ATP</a:t>
            </a:r>
          </a:p>
        </p:txBody>
      </p:sp>
      <p:sp>
        <p:nvSpPr>
          <p:cNvPr id="6" name="TextBox 5"/>
          <p:cNvSpPr txBox="1">
            <a:spLocks noChangeArrowheads="1"/>
          </p:cNvSpPr>
          <p:nvPr/>
        </p:nvSpPr>
        <p:spPr bwMode="auto">
          <a:xfrm>
            <a:off x="2956058" y="931220"/>
            <a:ext cx="3238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a:solidFill>
                  <a:srgbClr val="000000"/>
                </a:solidFill>
                <a:latin typeface="Arial"/>
                <a:ea typeface="ＭＳ Ｐゴシック" charset="0"/>
              </a:rPr>
              <a:t>ADP</a:t>
            </a:r>
          </a:p>
        </p:txBody>
      </p:sp>
      <p:sp>
        <p:nvSpPr>
          <p:cNvPr id="7" name="TextBox 6"/>
          <p:cNvSpPr txBox="1">
            <a:spLocks noChangeArrowheads="1"/>
          </p:cNvSpPr>
          <p:nvPr/>
        </p:nvSpPr>
        <p:spPr bwMode="auto">
          <a:xfrm>
            <a:off x="3622808" y="947888"/>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a:solidFill>
                  <a:srgbClr val="000000"/>
                </a:solidFill>
                <a:latin typeface="Arial"/>
                <a:ea typeface="ＭＳ Ｐゴシック" charset="0"/>
              </a:rPr>
              <a:t>P</a:t>
            </a:r>
          </a:p>
        </p:txBody>
      </p:sp>
      <p:sp>
        <p:nvSpPr>
          <p:cNvPr id="8" name="TextBox 7"/>
          <p:cNvSpPr txBox="1">
            <a:spLocks noChangeArrowheads="1"/>
          </p:cNvSpPr>
          <p:nvPr/>
        </p:nvSpPr>
        <p:spPr bwMode="auto">
          <a:xfrm>
            <a:off x="6830351" y="786758"/>
            <a:ext cx="3238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smtClean="0">
                <a:solidFill>
                  <a:srgbClr val="000000"/>
                </a:solidFill>
                <a:latin typeface="Arial"/>
                <a:ea typeface="ＭＳ Ｐゴシック" charset="0"/>
              </a:rPr>
              <a:t>ADP</a:t>
            </a:r>
            <a:endParaRPr lang="en-US" sz="1200" b="1" dirty="0">
              <a:solidFill>
                <a:srgbClr val="000000"/>
              </a:solidFill>
              <a:latin typeface="Arial"/>
              <a:ea typeface="ＭＳ Ｐゴシック" charset="0"/>
            </a:endParaRPr>
          </a:p>
        </p:txBody>
      </p:sp>
      <p:sp>
        <p:nvSpPr>
          <p:cNvPr id="9" name="TextBox 9"/>
          <p:cNvSpPr txBox="1">
            <a:spLocks noChangeArrowheads="1"/>
          </p:cNvSpPr>
          <p:nvPr/>
        </p:nvSpPr>
        <p:spPr bwMode="auto">
          <a:xfrm>
            <a:off x="4699926" y="1507483"/>
            <a:ext cx="10692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a:solidFill>
                  <a:srgbClr val="000000"/>
                </a:solidFill>
                <a:latin typeface="Arial"/>
                <a:ea typeface="ＭＳ Ｐゴシック" charset="0"/>
              </a:rPr>
              <a:t>Protein moved</a:t>
            </a:r>
          </a:p>
        </p:txBody>
      </p:sp>
      <p:sp>
        <p:nvSpPr>
          <p:cNvPr id="10" name="TextBox 10"/>
          <p:cNvSpPr txBox="1">
            <a:spLocks noChangeArrowheads="1"/>
          </p:cNvSpPr>
          <p:nvPr/>
        </p:nvSpPr>
        <p:spPr bwMode="auto">
          <a:xfrm>
            <a:off x="1137576" y="1718620"/>
            <a:ext cx="68512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0000"/>
                </a:solidFill>
                <a:latin typeface="Cambria" panose="02040503050406030204" pitchFamily="18" charset="0"/>
                <a:ea typeface="ＭＳ Ｐゴシック" charset="0"/>
              </a:rPr>
              <a:t>(a) Motor protein performing mechanical work (moving a muscle fiber)</a:t>
            </a:r>
          </a:p>
        </p:txBody>
      </p:sp>
      <p:sp>
        <p:nvSpPr>
          <p:cNvPr id="11" name="TextBox 11"/>
          <p:cNvSpPr txBox="1">
            <a:spLocks noChangeArrowheads="1"/>
          </p:cNvSpPr>
          <p:nvPr/>
        </p:nvSpPr>
        <p:spPr bwMode="auto">
          <a:xfrm>
            <a:off x="1659864" y="2406008"/>
            <a:ext cx="7096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smtClean="0">
                <a:solidFill>
                  <a:srgbClr val="000000"/>
                </a:solidFill>
                <a:latin typeface="Arial"/>
                <a:ea typeface="ＭＳ Ｐゴシック" charset="0"/>
              </a:rPr>
              <a:t>Transport</a:t>
            </a:r>
          </a:p>
          <a:p>
            <a:pPr eaLnBrk="0" hangingPunct="0"/>
            <a:r>
              <a:rPr lang="en-US" sz="1200" b="1" dirty="0" smtClean="0">
                <a:solidFill>
                  <a:srgbClr val="000000"/>
                </a:solidFill>
                <a:latin typeface="Arial"/>
                <a:ea typeface="ＭＳ Ｐゴシック" charset="0"/>
              </a:rPr>
              <a:t>protein</a:t>
            </a:r>
            <a:endParaRPr lang="en-US" sz="1200" b="1" dirty="0">
              <a:solidFill>
                <a:srgbClr val="000000"/>
              </a:solidFill>
              <a:latin typeface="Arial"/>
              <a:ea typeface="ＭＳ Ｐゴシック" charset="0"/>
            </a:endParaRPr>
          </a:p>
        </p:txBody>
      </p:sp>
      <p:sp>
        <p:nvSpPr>
          <p:cNvPr id="12" name="TextBox 13"/>
          <p:cNvSpPr txBox="1">
            <a:spLocks noChangeArrowheads="1"/>
          </p:cNvSpPr>
          <p:nvPr/>
        </p:nvSpPr>
        <p:spPr bwMode="auto">
          <a:xfrm>
            <a:off x="2539339" y="2340920"/>
            <a:ext cx="47128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a:solidFill>
                  <a:srgbClr val="000000"/>
                </a:solidFill>
                <a:latin typeface="Arial"/>
                <a:ea typeface="ＭＳ Ｐゴシック" charset="0"/>
              </a:rPr>
              <a:t>Solute</a:t>
            </a:r>
          </a:p>
        </p:txBody>
      </p:sp>
      <p:sp>
        <p:nvSpPr>
          <p:cNvPr id="13" name="TextBox 14"/>
          <p:cNvSpPr txBox="1">
            <a:spLocks noChangeArrowheads="1"/>
          </p:cNvSpPr>
          <p:nvPr/>
        </p:nvSpPr>
        <p:spPr bwMode="auto">
          <a:xfrm>
            <a:off x="3496601" y="273779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a:solidFill>
                  <a:srgbClr val="000000"/>
                </a:solidFill>
                <a:latin typeface="Arial"/>
                <a:ea typeface="ＭＳ Ｐゴシック" charset="0"/>
              </a:rPr>
              <a:t>P</a:t>
            </a:r>
          </a:p>
        </p:txBody>
      </p:sp>
      <p:sp>
        <p:nvSpPr>
          <p:cNvPr id="14" name="TextBox 15"/>
          <p:cNvSpPr txBox="1">
            <a:spLocks noChangeArrowheads="1"/>
          </p:cNvSpPr>
          <p:nvPr/>
        </p:nvSpPr>
        <p:spPr bwMode="auto">
          <a:xfrm>
            <a:off x="5754821" y="2679057"/>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a:solidFill>
                  <a:srgbClr val="000000"/>
                </a:solidFill>
                <a:latin typeface="Arial"/>
                <a:ea typeface="ＭＳ Ｐゴシック" charset="0"/>
              </a:rPr>
              <a:t>P</a:t>
            </a:r>
          </a:p>
        </p:txBody>
      </p:sp>
      <p:sp>
        <p:nvSpPr>
          <p:cNvPr id="15" name="TextBox 16"/>
          <p:cNvSpPr txBox="1">
            <a:spLocks noChangeArrowheads="1"/>
          </p:cNvSpPr>
          <p:nvPr/>
        </p:nvSpPr>
        <p:spPr bwMode="auto">
          <a:xfrm>
            <a:off x="1256639" y="3275958"/>
            <a:ext cx="2963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a:solidFill>
                  <a:srgbClr val="000000"/>
                </a:solidFill>
                <a:latin typeface="Arial"/>
                <a:ea typeface="ＭＳ Ｐゴシック" charset="0"/>
              </a:rPr>
              <a:t>ATP</a:t>
            </a:r>
          </a:p>
        </p:txBody>
      </p:sp>
      <p:sp>
        <p:nvSpPr>
          <p:cNvPr id="16" name="TextBox 17"/>
          <p:cNvSpPr txBox="1">
            <a:spLocks noChangeArrowheads="1"/>
          </p:cNvSpPr>
          <p:nvPr/>
        </p:nvSpPr>
        <p:spPr bwMode="auto">
          <a:xfrm>
            <a:off x="6818445" y="3290245"/>
            <a:ext cx="3238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smtClean="0">
                <a:solidFill>
                  <a:srgbClr val="000000"/>
                </a:solidFill>
                <a:latin typeface="Arial"/>
                <a:ea typeface="ＭＳ Ｐゴシック" charset="0"/>
              </a:rPr>
              <a:t>ADP</a:t>
            </a:r>
            <a:endParaRPr lang="en-US" sz="1200" b="1" dirty="0">
              <a:solidFill>
                <a:srgbClr val="000000"/>
              </a:solidFill>
              <a:latin typeface="Arial"/>
              <a:ea typeface="ＭＳ Ｐゴシック" charset="0"/>
            </a:endParaRPr>
          </a:p>
        </p:txBody>
      </p:sp>
      <p:sp>
        <p:nvSpPr>
          <p:cNvPr id="17" name="TextBox 19"/>
          <p:cNvSpPr txBox="1">
            <a:spLocks noChangeArrowheads="1"/>
          </p:cNvSpPr>
          <p:nvPr/>
        </p:nvSpPr>
        <p:spPr bwMode="auto">
          <a:xfrm>
            <a:off x="4541177" y="4037163"/>
            <a:ext cx="13689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a:solidFill>
                  <a:srgbClr val="000000"/>
                </a:solidFill>
                <a:latin typeface="Arial"/>
                <a:ea typeface="ＭＳ Ｐゴシック" charset="0"/>
              </a:rPr>
              <a:t>Solute transported</a:t>
            </a:r>
          </a:p>
        </p:txBody>
      </p:sp>
      <p:sp>
        <p:nvSpPr>
          <p:cNvPr id="18" name="TextBox 20"/>
          <p:cNvSpPr txBox="1">
            <a:spLocks noChangeArrowheads="1"/>
          </p:cNvSpPr>
          <p:nvPr/>
        </p:nvSpPr>
        <p:spPr bwMode="auto">
          <a:xfrm>
            <a:off x="1131226" y="4245920"/>
            <a:ext cx="66330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0000"/>
                </a:solidFill>
                <a:latin typeface="Cambria" panose="02040503050406030204" pitchFamily="18" charset="0"/>
                <a:ea typeface="ＭＳ Ｐゴシック" charset="0"/>
              </a:rPr>
              <a:t>(</a:t>
            </a:r>
            <a:r>
              <a:rPr lang="en-US" sz="1600" b="1" dirty="0" smtClean="0">
                <a:solidFill>
                  <a:srgbClr val="FF0000"/>
                </a:solidFill>
                <a:latin typeface="Cambria" panose="02040503050406030204" pitchFamily="18" charset="0"/>
                <a:ea typeface="ＭＳ Ｐゴシック" charset="0"/>
              </a:rPr>
              <a:t>b) Transport </a:t>
            </a:r>
            <a:r>
              <a:rPr lang="en-US" sz="1600" b="1" dirty="0">
                <a:solidFill>
                  <a:srgbClr val="FF0000"/>
                </a:solidFill>
                <a:latin typeface="Cambria" panose="02040503050406030204" pitchFamily="18" charset="0"/>
                <a:ea typeface="ＭＳ Ｐゴシック" charset="0"/>
              </a:rPr>
              <a:t>protein performing transport work (importing a solute)</a:t>
            </a:r>
          </a:p>
        </p:txBody>
      </p:sp>
      <p:sp>
        <p:nvSpPr>
          <p:cNvPr id="19" name="TextBox 21"/>
          <p:cNvSpPr txBox="1">
            <a:spLocks noChangeArrowheads="1"/>
          </p:cNvSpPr>
          <p:nvPr/>
        </p:nvSpPr>
        <p:spPr bwMode="auto">
          <a:xfrm>
            <a:off x="5706401" y="499839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a:solidFill>
                  <a:srgbClr val="000000"/>
                </a:solidFill>
                <a:latin typeface="Arial"/>
                <a:ea typeface="ＭＳ Ｐゴシック" charset="0"/>
              </a:rPr>
              <a:t>P</a:t>
            </a:r>
          </a:p>
        </p:txBody>
      </p:sp>
      <p:sp>
        <p:nvSpPr>
          <p:cNvPr id="20" name="TextBox 22"/>
          <p:cNvSpPr txBox="1">
            <a:spLocks noChangeArrowheads="1"/>
          </p:cNvSpPr>
          <p:nvPr/>
        </p:nvSpPr>
        <p:spPr bwMode="auto">
          <a:xfrm>
            <a:off x="1256639" y="5444483"/>
            <a:ext cx="2963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a:solidFill>
                  <a:srgbClr val="000000"/>
                </a:solidFill>
                <a:latin typeface="Arial"/>
                <a:ea typeface="ＭＳ Ｐゴシック" charset="0"/>
              </a:rPr>
              <a:t>ATP</a:t>
            </a:r>
          </a:p>
        </p:txBody>
      </p:sp>
      <p:sp>
        <p:nvSpPr>
          <p:cNvPr id="21" name="TextBox 23"/>
          <p:cNvSpPr txBox="1">
            <a:spLocks noChangeArrowheads="1"/>
          </p:cNvSpPr>
          <p:nvPr/>
        </p:nvSpPr>
        <p:spPr bwMode="auto">
          <a:xfrm>
            <a:off x="2860014" y="541114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a:solidFill>
                  <a:srgbClr val="000000"/>
                </a:solidFill>
                <a:latin typeface="Arial"/>
                <a:ea typeface="ＭＳ Ｐゴシック" charset="0"/>
              </a:rPr>
              <a:t>X</a:t>
            </a:r>
          </a:p>
        </p:txBody>
      </p:sp>
      <p:sp>
        <p:nvSpPr>
          <p:cNvPr id="22" name="TextBox 24"/>
          <p:cNvSpPr txBox="1">
            <a:spLocks noChangeArrowheads="1"/>
          </p:cNvSpPr>
          <p:nvPr/>
        </p:nvSpPr>
        <p:spPr bwMode="auto">
          <a:xfrm>
            <a:off x="3285464" y="5412733"/>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a:solidFill>
                  <a:srgbClr val="000000"/>
                </a:solidFill>
                <a:latin typeface="Arial"/>
                <a:ea typeface="ＭＳ Ｐゴシック" charset="0"/>
              </a:rPr>
              <a:t>P</a:t>
            </a:r>
          </a:p>
        </p:txBody>
      </p:sp>
      <p:sp>
        <p:nvSpPr>
          <p:cNvPr id="23" name="TextBox 25"/>
          <p:cNvSpPr txBox="1">
            <a:spLocks noChangeArrowheads="1"/>
          </p:cNvSpPr>
          <p:nvPr/>
        </p:nvSpPr>
        <p:spPr bwMode="auto">
          <a:xfrm>
            <a:off x="4938051" y="5414320"/>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a:solidFill>
                  <a:srgbClr val="000000"/>
                </a:solidFill>
                <a:latin typeface="Arial"/>
                <a:ea typeface="ＭＳ Ｐゴシック" charset="0"/>
              </a:rPr>
              <a:t>X</a:t>
            </a:r>
          </a:p>
        </p:txBody>
      </p:sp>
      <p:sp>
        <p:nvSpPr>
          <p:cNvPr id="24" name="TextBox 26"/>
          <p:cNvSpPr txBox="1">
            <a:spLocks noChangeArrowheads="1"/>
          </p:cNvSpPr>
          <p:nvPr/>
        </p:nvSpPr>
        <p:spPr bwMode="auto">
          <a:xfrm>
            <a:off x="5392076" y="5414320"/>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a:solidFill>
                  <a:srgbClr val="000000"/>
                </a:solidFill>
                <a:latin typeface="Arial"/>
                <a:ea typeface="ＭＳ Ｐゴシック" charset="0"/>
              </a:rPr>
              <a:t>Y</a:t>
            </a:r>
          </a:p>
        </p:txBody>
      </p:sp>
      <p:sp>
        <p:nvSpPr>
          <p:cNvPr id="25" name="TextBox 27"/>
          <p:cNvSpPr txBox="1">
            <a:spLocks noChangeArrowheads="1"/>
          </p:cNvSpPr>
          <p:nvPr/>
        </p:nvSpPr>
        <p:spPr bwMode="auto">
          <a:xfrm>
            <a:off x="6827970" y="5443689"/>
            <a:ext cx="3238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smtClean="0">
                <a:solidFill>
                  <a:srgbClr val="000000"/>
                </a:solidFill>
                <a:latin typeface="Arial"/>
                <a:ea typeface="ＭＳ Ｐゴシック" charset="0"/>
              </a:rPr>
              <a:t>ADP</a:t>
            </a:r>
            <a:endParaRPr lang="en-US" sz="1200" b="1" dirty="0">
              <a:solidFill>
                <a:srgbClr val="000000"/>
              </a:solidFill>
              <a:latin typeface="Arial"/>
              <a:ea typeface="ＭＳ Ｐゴシック" charset="0"/>
            </a:endParaRPr>
          </a:p>
        </p:txBody>
      </p:sp>
      <p:sp>
        <p:nvSpPr>
          <p:cNvPr id="27" name="TextBox 31"/>
          <p:cNvSpPr txBox="1">
            <a:spLocks noChangeArrowheads="1"/>
          </p:cNvSpPr>
          <p:nvPr/>
        </p:nvSpPr>
        <p:spPr bwMode="auto">
          <a:xfrm>
            <a:off x="2783021" y="6155682"/>
            <a:ext cx="7325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a:solidFill>
                  <a:srgbClr val="000000"/>
                </a:solidFill>
                <a:latin typeface="Arial"/>
                <a:ea typeface="ＭＳ Ｐゴシック" charset="0"/>
              </a:rPr>
              <a:t>Reactants</a:t>
            </a:r>
          </a:p>
        </p:txBody>
      </p:sp>
      <p:sp>
        <p:nvSpPr>
          <p:cNvPr id="28" name="TextBox 33"/>
          <p:cNvSpPr txBox="1">
            <a:spLocks noChangeArrowheads="1"/>
          </p:cNvSpPr>
          <p:nvPr/>
        </p:nvSpPr>
        <p:spPr bwMode="auto">
          <a:xfrm>
            <a:off x="4711833" y="6155682"/>
            <a:ext cx="10259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a:solidFill>
                  <a:srgbClr val="000000"/>
                </a:solidFill>
                <a:latin typeface="Arial"/>
                <a:ea typeface="ＭＳ Ｐゴシック" charset="0"/>
              </a:rPr>
              <a:t>Product made</a:t>
            </a:r>
          </a:p>
        </p:txBody>
      </p:sp>
      <p:sp>
        <p:nvSpPr>
          <p:cNvPr id="29" name="TextBox 35"/>
          <p:cNvSpPr txBox="1">
            <a:spLocks noChangeArrowheads="1"/>
          </p:cNvSpPr>
          <p:nvPr/>
        </p:nvSpPr>
        <p:spPr bwMode="auto">
          <a:xfrm>
            <a:off x="1135195" y="6372376"/>
            <a:ext cx="67365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0000"/>
                </a:solidFill>
                <a:latin typeface="Cambria" panose="02040503050406030204" pitchFamily="18" charset="0"/>
                <a:ea typeface="ＭＳ Ｐゴシック" charset="0"/>
              </a:rPr>
              <a:t>(c) </a:t>
            </a:r>
            <a:r>
              <a:rPr lang="en-US" sz="1600" b="1" dirty="0" smtClean="0">
                <a:solidFill>
                  <a:srgbClr val="FF0000"/>
                </a:solidFill>
                <a:latin typeface="Cambria" panose="02040503050406030204" pitchFamily="18" charset="0"/>
                <a:ea typeface="ＭＳ Ｐゴシック" charset="0"/>
              </a:rPr>
              <a:t>Enzymes performing </a:t>
            </a:r>
            <a:r>
              <a:rPr lang="en-US" sz="1600" b="1" dirty="0">
                <a:solidFill>
                  <a:srgbClr val="FF0000"/>
                </a:solidFill>
                <a:latin typeface="Cambria" panose="02040503050406030204" pitchFamily="18" charset="0"/>
                <a:ea typeface="ＭＳ Ｐゴシック" charset="0"/>
              </a:rPr>
              <a:t>chemical work (promoting a chemical reaction)</a:t>
            </a:r>
          </a:p>
        </p:txBody>
      </p:sp>
      <p:sp>
        <p:nvSpPr>
          <p:cNvPr id="32" name="TextBox 17"/>
          <p:cNvSpPr txBox="1">
            <a:spLocks noChangeArrowheads="1"/>
          </p:cNvSpPr>
          <p:nvPr/>
        </p:nvSpPr>
        <p:spPr bwMode="auto">
          <a:xfrm>
            <a:off x="7487582" y="3290245"/>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smtClean="0">
                <a:solidFill>
                  <a:srgbClr val="000000"/>
                </a:solidFill>
                <a:latin typeface="Arial"/>
                <a:ea typeface="ＭＳ Ｐゴシック" charset="0"/>
              </a:rPr>
              <a:t>P</a:t>
            </a:r>
            <a:endParaRPr lang="en-US" sz="1200" b="1" dirty="0">
              <a:solidFill>
                <a:srgbClr val="000000"/>
              </a:solidFill>
              <a:latin typeface="Arial"/>
              <a:ea typeface="ＭＳ Ｐゴシック" charset="0"/>
            </a:endParaRPr>
          </a:p>
        </p:txBody>
      </p:sp>
      <p:sp>
        <p:nvSpPr>
          <p:cNvPr id="33" name="TextBox 30"/>
          <p:cNvSpPr txBox="1">
            <a:spLocks noChangeArrowheads="1"/>
          </p:cNvSpPr>
          <p:nvPr/>
        </p:nvSpPr>
        <p:spPr bwMode="auto">
          <a:xfrm>
            <a:off x="3396920" y="5737863"/>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smtClean="0">
                <a:solidFill>
                  <a:srgbClr val="000000"/>
                </a:solidFill>
                <a:latin typeface="Arial"/>
                <a:ea typeface="ＭＳ Ｐゴシック" charset="0"/>
              </a:rPr>
              <a:t>Y</a:t>
            </a:r>
            <a:endParaRPr lang="en-US" sz="1200" b="1" dirty="0">
              <a:solidFill>
                <a:srgbClr val="000000"/>
              </a:solidFill>
              <a:latin typeface="Arial"/>
              <a:ea typeface="ＭＳ Ｐゴシック" charset="0"/>
            </a:endParaRPr>
          </a:p>
        </p:txBody>
      </p:sp>
      <p:sp>
        <p:nvSpPr>
          <p:cNvPr id="35" name="TextBox 17"/>
          <p:cNvSpPr txBox="1">
            <a:spLocks noChangeArrowheads="1"/>
          </p:cNvSpPr>
          <p:nvPr/>
        </p:nvSpPr>
        <p:spPr bwMode="auto">
          <a:xfrm>
            <a:off x="7497106" y="5446220"/>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smtClean="0">
                <a:solidFill>
                  <a:srgbClr val="000000"/>
                </a:solidFill>
                <a:latin typeface="Arial"/>
                <a:ea typeface="ＭＳ Ｐゴシック" charset="0"/>
              </a:rPr>
              <a:t>P</a:t>
            </a:r>
            <a:endParaRPr lang="en-US" sz="1200" b="1" dirty="0">
              <a:solidFill>
                <a:srgbClr val="000000"/>
              </a:solidFill>
              <a:latin typeface="Arial"/>
              <a:ea typeface="ＭＳ Ｐゴシック" charset="0"/>
            </a:endParaRPr>
          </a:p>
        </p:txBody>
      </p:sp>
      <p:sp>
        <p:nvSpPr>
          <p:cNvPr id="63" name="TextBox 17"/>
          <p:cNvSpPr txBox="1">
            <a:spLocks noChangeArrowheads="1"/>
          </p:cNvSpPr>
          <p:nvPr/>
        </p:nvSpPr>
        <p:spPr bwMode="auto">
          <a:xfrm>
            <a:off x="7497106" y="789767"/>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200" b="1" dirty="0" smtClean="0">
                <a:solidFill>
                  <a:srgbClr val="000000"/>
                </a:solidFill>
                <a:latin typeface="Arial"/>
                <a:ea typeface="ＭＳ Ｐゴシック" charset="0"/>
              </a:rPr>
              <a:t>P</a:t>
            </a:r>
            <a:endParaRPr lang="en-US" sz="1200" b="1" dirty="0">
              <a:solidFill>
                <a:srgbClr val="000000"/>
              </a:solidFill>
              <a:latin typeface="Arial"/>
              <a:ea typeface="ＭＳ Ｐゴシック" charset="0"/>
            </a:endParaRPr>
          </a:p>
        </p:txBody>
      </p:sp>
      <p:sp>
        <p:nvSpPr>
          <p:cNvPr id="30" name="Freeform 29"/>
          <p:cNvSpPr/>
          <p:nvPr/>
        </p:nvSpPr>
        <p:spPr bwMode="auto">
          <a:xfrm>
            <a:off x="3431381" y="592931"/>
            <a:ext cx="518319" cy="380874"/>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8" name="Freeform 37"/>
          <p:cNvSpPr/>
          <p:nvPr/>
        </p:nvSpPr>
        <p:spPr bwMode="auto">
          <a:xfrm flipH="1">
            <a:off x="2783021" y="2525586"/>
            <a:ext cx="344464" cy="26762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9" name="Freeform 38"/>
          <p:cNvSpPr/>
          <p:nvPr/>
        </p:nvSpPr>
        <p:spPr bwMode="auto">
          <a:xfrm flipH="1">
            <a:off x="2207418" y="2705100"/>
            <a:ext cx="839113" cy="33786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ka-perseus-images.s3.amazonaws.com/53f152422af5dca84530fb7d1187295c7d9d55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554" y="310189"/>
            <a:ext cx="6074403" cy="60258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13160" y="2891573"/>
            <a:ext cx="3627455" cy="338554"/>
          </a:xfrm>
          <a:prstGeom prst="rect">
            <a:avLst/>
          </a:prstGeom>
          <a:noFill/>
        </p:spPr>
        <p:txBody>
          <a:bodyPr wrap="square" rtlCol="0">
            <a:spAutoFit/>
          </a:bodyPr>
          <a:lstStyle/>
          <a:p>
            <a:r>
              <a:rPr lang="en-US" sz="1600" b="1" dirty="0" smtClean="0">
                <a:solidFill>
                  <a:srgbClr val="C39150"/>
                </a:solidFill>
              </a:rPr>
              <a:t>High-energy intermediate</a:t>
            </a:r>
            <a:endParaRPr lang="en-US" sz="1600" b="1" dirty="0">
              <a:solidFill>
                <a:srgbClr val="C39150"/>
              </a:solidFill>
            </a:endParaRPr>
          </a:p>
        </p:txBody>
      </p:sp>
    </p:spTree>
    <p:extLst>
      <p:ext uri="{BB962C8B-B14F-4D97-AF65-F5344CB8AC3E}">
        <p14:creationId xmlns:p14="http://schemas.microsoft.com/office/powerpoint/2010/main" val="2788311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 y="313944"/>
            <a:ext cx="8290560" cy="6230112"/>
          </a:xfrm>
          <a:prstGeom prst="rect">
            <a:avLst/>
          </a:prstGeom>
        </p:spPr>
      </p:pic>
      <p:sp>
        <p:nvSpPr>
          <p:cNvPr id="4" name="TextBox 2"/>
          <p:cNvSpPr txBox="1">
            <a:spLocks noChangeArrowheads="1"/>
          </p:cNvSpPr>
          <p:nvPr/>
        </p:nvSpPr>
        <p:spPr bwMode="auto">
          <a:xfrm>
            <a:off x="2624351" y="6165258"/>
            <a:ext cx="54345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000" b="1" dirty="0">
                <a:solidFill>
                  <a:srgbClr val="C39150"/>
                </a:solidFill>
                <a:latin typeface="Cambria" panose="02040503050406030204" pitchFamily="18" charset="0"/>
                <a:ea typeface="楷体" panose="02010609060101010101" pitchFamily="49" charset="-122"/>
              </a:rPr>
              <a:t>Chapter Thread: </a:t>
            </a:r>
            <a:r>
              <a:rPr lang="en-US" sz="2000" b="1" dirty="0" smtClean="0">
                <a:solidFill>
                  <a:srgbClr val="C39150"/>
                </a:solidFill>
                <a:latin typeface="Cambria" panose="02040503050406030204" pitchFamily="18" charset="0"/>
                <a:ea typeface="楷体" panose="02010609060101010101" pitchFamily="49" charset="-122"/>
              </a:rPr>
              <a:t>Nanotechnology</a:t>
            </a:r>
            <a:r>
              <a:rPr lang="zh-CN" altLang="en-US" sz="2000" b="1" dirty="0" smtClean="0">
                <a:solidFill>
                  <a:srgbClr val="C39150"/>
                </a:solidFill>
                <a:latin typeface="Cambria" panose="02040503050406030204" pitchFamily="18" charset="0"/>
                <a:ea typeface="楷体" panose="02010609060101010101" pitchFamily="49" charset="-122"/>
              </a:rPr>
              <a:t>（纳米技术）</a:t>
            </a:r>
            <a:endParaRPr lang="en-US" sz="2000" b="1" dirty="0">
              <a:solidFill>
                <a:srgbClr val="C39150"/>
              </a:solidFill>
              <a:latin typeface="Cambria" panose="02040503050406030204" pitchFamily="18" charset="0"/>
              <a:ea typeface="楷体" panose="02010609060101010101" pitchFamily="49" charset="-122"/>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2660" y="479395"/>
            <a:ext cx="8297831" cy="789544"/>
          </a:xfrm>
        </p:spPr>
        <p:txBody>
          <a:bodyPr/>
          <a:lstStyle/>
          <a:p>
            <a:r>
              <a:rPr lang="en-US" sz="4000" dirty="0" smtClean="0">
                <a:solidFill>
                  <a:srgbClr val="FF0000"/>
                </a:solidFill>
                <a:latin typeface="Cambria" panose="02040503050406030204" pitchFamily="18" charset="0"/>
              </a:rPr>
              <a:t>The ATP Cycle</a:t>
            </a:r>
          </a:p>
        </p:txBody>
      </p:sp>
      <p:sp>
        <p:nvSpPr>
          <p:cNvPr id="63491" name="Rectangle 3"/>
          <p:cNvSpPr>
            <a:spLocks noGrp="1" noChangeArrowheads="1"/>
          </p:cNvSpPr>
          <p:nvPr>
            <p:ph idx="1"/>
          </p:nvPr>
        </p:nvSpPr>
        <p:spPr>
          <a:xfrm>
            <a:off x="612559" y="1491449"/>
            <a:ext cx="7856738" cy="4685514"/>
          </a:xfrm>
        </p:spPr>
        <p:txBody>
          <a:bodyPr/>
          <a:lstStyle/>
          <a:p>
            <a:r>
              <a:rPr lang="en-US" b="1" dirty="0" smtClean="0">
                <a:latin typeface="Cambria" panose="02040503050406030204" pitchFamily="18" charset="0"/>
              </a:rPr>
              <a:t>Cells spend ATP continuously.</a:t>
            </a:r>
          </a:p>
          <a:p>
            <a:r>
              <a:rPr lang="en-US" b="1" dirty="0" smtClean="0">
                <a:latin typeface="Cambria" panose="02040503050406030204" pitchFamily="18" charset="0"/>
              </a:rPr>
              <a:t>Cellular work spends ATP, which is recycled when ADP and phosphate are combined, using energy released by cellular respiration.</a:t>
            </a:r>
          </a:p>
          <a:p>
            <a:pPr lvl="1"/>
            <a:r>
              <a:rPr lang="en-US" sz="2400" b="1" dirty="0" smtClean="0">
                <a:solidFill>
                  <a:schemeClr val="bg2">
                    <a:lumMod val="50000"/>
                  </a:schemeClr>
                </a:solidFill>
                <a:latin typeface="Cambria" panose="02040503050406030204" pitchFamily="18" charset="0"/>
              </a:rPr>
              <a:t>Up to 10 million ATPs are consumed and recycled each second in a working muscle cell.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12" y="1614641"/>
            <a:ext cx="8546592" cy="3681984"/>
          </a:xfrm>
          <a:prstGeom prst="rect">
            <a:avLst/>
          </a:prstGeom>
        </p:spPr>
      </p:pic>
      <p:sp>
        <p:nvSpPr>
          <p:cNvPr id="4" name="TextBox 2"/>
          <p:cNvSpPr txBox="1">
            <a:spLocks noChangeArrowheads="1"/>
          </p:cNvSpPr>
          <p:nvPr/>
        </p:nvSpPr>
        <p:spPr bwMode="auto">
          <a:xfrm>
            <a:off x="4263241" y="1983122"/>
            <a:ext cx="5143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200" b="1" dirty="0">
                <a:solidFill>
                  <a:srgbClr val="FF0000"/>
                </a:solidFill>
                <a:latin typeface="Cambria" panose="02040503050406030204" pitchFamily="18" charset="0"/>
                <a:ea typeface="ＭＳ Ｐゴシック" charset="0"/>
              </a:rPr>
              <a:t>ATP</a:t>
            </a:r>
          </a:p>
        </p:txBody>
      </p:sp>
      <p:sp>
        <p:nvSpPr>
          <p:cNvPr id="5" name="TextBox 3"/>
          <p:cNvSpPr txBox="1">
            <a:spLocks noChangeArrowheads="1"/>
          </p:cNvSpPr>
          <p:nvPr/>
        </p:nvSpPr>
        <p:spPr bwMode="auto">
          <a:xfrm>
            <a:off x="344412" y="3902908"/>
            <a:ext cx="2771650" cy="1603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500"/>
              </a:lnSpc>
            </a:pPr>
            <a:r>
              <a:rPr lang="en-US" sz="3200" b="1" dirty="0" smtClean="0">
                <a:solidFill>
                  <a:srgbClr val="FF0000"/>
                </a:solidFill>
                <a:latin typeface="Cambria" panose="02040503050406030204" pitchFamily="18" charset="0"/>
                <a:ea typeface="ＭＳ Ｐゴシック" charset="0"/>
              </a:rPr>
              <a:t>Cellular respiration:</a:t>
            </a:r>
          </a:p>
          <a:p>
            <a:pPr eaLnBrk="0" hangingPunct="0">
              <a:lnSpc>
                <a:spcPts val="2500"/>
              </a:lnSpc>
            </a:pPr>
            <a:r>
              <a:rPr lang="en-US" sz="2200" b="1" dirty="0" smtClean="0">
                <a:solidFill>
                  <a:srgbClr val="000000"/>
                </a:solidFill>
                <a:latin typeface="Cambria" panose="02040503050406030204" pitchFamily="18" charset="0"/>
                <a:ea typeface="ＭＳ Ｐゴシック" charset="0"/>
              </a:rPr>
              <a:t>chemical energy</a:t>
            </a:r>
          </a:p>
          <a:p>
            <a:pPr eaLnBrk="0" hangingPunct="0">
              <a:lnSpc>
                <a:spcPts val="2500"/>
              </a:lnSpc>
            </a:pPr>
            <a:r>
              <a:rPr lang="en-US" sz="2200" b="1" dirty="0" smtClean="0">
                <a:solidFill>
                  <a:srgbClr val="000000"/>
                </a:solidFill>
                <a:latin typeface="Cambria" panose="02040503050406030204" pitchFamily="18" charset="0"/>
                <a:ea typeface="ＭＳ Ｐゴシック" charset="0"/>
              </a:rPr>
              <a:t>harvested from</a:t>
            </a:r>
          </a:p>
          <a:p>
            <a:pPr eaLnBrk="0" hangingPunct="0">
              <a:lnSpc>
                <a:spcPts val="2500"/>
              </a:lnSpc>
            </a:pPr>
            <a:r>
              <a:rPr lang="en-US" sz="2200" b="1" dirty="0" smtClean="0">
                <a:solidFill>
                  <a:srgbClr val="000000"/>
                </a:solidFill>
                <a:latin typeface="Cambria" panose="02040503050406030204" pitchFamily="18" charset="0"/>
                <a:ea typeface="ＭＳ Ｐゴシック" charset="0"/>
              </a:rPr>
              <a:t>fuel molecules</a:t>
            </a:r>
            <a:endParaRPr lang="en-US" sz="2200" b="1" dirty="0">
              <a:solidFill>
                <a:srgbClr val="000000"/>
              </a:solidFill>
              <a:latin typeface="Cambria" panose="02040503050406030204" pitchFamily="18" charset="0"/>
              <a:ea typeface="ＭＳ Ｐゴシック" charset="0"/>
            </a:endParaRPr>
          </a:p>
        </p:txBody>
      </p:sp>
      <p:sp>
        <p:nvSpPr>
          <p:cNvPr id="6" name="TextBox 8"/>
          <p:cNvSpPr txBox="1">
            <a:spLocks noChangeArrowheads="1"/>
          </p:cNvSpPr>
          <p:nvPr/>
        </p:nvSpPr>
        <p:spPr bwMode="auto">
          <a:xfrm>
            <a:off x="6365822" y="4009568"/>
            <a:ext cx="1726435" cy="64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500"/>
              </a:lnSpc>
            </a:pPr>
            <a:r>
              <a:rPr lang="en-US" sz="2200" b="1" dirty="0" smtClean="0">
                <a:solidFill>
                  <a:srgbClr val="FF0000"/>
                </a:solidFill>
                <a:latin typeface="Cambria" panose="02040503050406030204" pitchFamily="18" charset="0"/>
                <a:ea typeface="ＭＳ Ｐゴシック" charset="0"/>
              </a:rPr>
              <a:t>Energy for</a:t>
            </a:r>
          </a:p>
          <a:p>
            <a:pPr eaLnBrk="0" hangingPunct="0">
              <a:lnSpc>
                <a:spcPts val="2500"/>
              </a:lnSpc>
            </a:pPr>
            <a:r>
              <a:rPr lang="en-US" sz="2200" b="1" dirty="0" smtClean="0">
                <a:solidFill>
                  <a:srgbClr val="FF0000"/>
                </a:solidFill>
                <a:latin typeface="Cambria" panose="02040503050406030204" pitchFamily="18" charset="0"/>
                <a:ea typeface="ＭＳ Ｐゴシック" charset="0"/>
              </a:rPr>
              <a:t>cellular work</a:t>
            </a:r>
            <a:endParaRPr lang="en-US" sz="2200" b="1" dirty="0">
              <a:solidFill>
                <a:srgbClr val="FF0000"/>
              </a:solidFill>
              <a:latin typeface="Cambria" panose="02040503050406030204" pitchFamily="18" charset="0"/>
              <a:ea typeface="ＭＳ Ｐゴシック" charset="0"/>
            </a:endParaRPr>
          </a:p>
        </p:txBody>
      </p:sp>
      <p:sp>
        <p:nvSpPr>
          <p:cNvPr id="7" name="TextBox 10"/>
          <p:cNvSpPr txBox="1">
            <a:spLocks noChangeArrowheads="1"/>
          </p:cNvSpPr>
          <p:nvPr/>
        </p:nvSpPr>
        <p:spPr bwMode="auto">
          <a:xfrm>
            <a:off x="3562360" y="4668525"/>
            <a:ext cx="5562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200" b="1" dirty="0">
                <a:solidFill>
                  <a:srgbClr val="000000"/>
                </a:solidFill>
                <a:latin typeface="Cambria" panose="02040503050406030204" pitchFamily="18" charset="0"/>
                <a:ea typeface="ＭＳ Ｐゴシック" charset="0"/>
              </a:rPr>
              <a:t>ADP</a:t>
            </a:r>
          </a:p>
        </p:txBody>
      </p:sp>
      <p:sp>
        <p:nvSpPr>
          <p:cNvPr id="9" name="TextBox 12"/>
          <p:cNvSpPr txBox="1">
            <a:spLocks noChangeArrowheads="1"/>
          </p:cNvSpPr>
          <p:nvPr/>
        </p:nvSpPr>
        <p:spPr bwMode="auto">
          <a:xfrm>
            <a:off x="4984760" y="4650769"/>
            <a:ext cx="1731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200" b="1" dirty="0">
                <a:solidFill>
                  <a:srgbClr val="000000"/>
                </a:solidFill>
                <a:latin typeface="Cambria" panose="02040503050406030204" pitchFamily="18" charset="0"/>
                <a:ea typeface="ＭＳ Ｐゴシック" charset="0"/>
              </a:rPr>
              <a:t>P</a:t>
            </a: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56947" y="523782"/>
            <a:ext cx="8173543" cy="745156"/>
          </a:xfrm>
        </p:spPr>
        <p:txBody>
          <a:bodyPr/>
          <a:lstStyle/>
          <a:p>
            <a:r>
              <a:rPr lang="en-US" sz="4000" dirty="0" smtClean="0">
                <a:solidFill>
                  <a:srgbClr val="FF0000"/>
                </a:solidFill>
                <a:latin typeface="Cambria" panose="02040503050406030204" pitchFamily="18" charset="0"/>
              </a:rPr>
              <a:t>Enzymes</a:t>
            </a:r>
          </a:p>
        </p:txBody>
      </p:sp>
      <p:sp>
        <p:nvSpPr>
          <p:cNvPr id="67587" name="Rectangle 3"/>
          <p:cNvSpPr>
            <a:spLocks noGrp="1" noChangeArrowheads="1"/>
          </p:cNvSpPr>
          <p:nvPr>
            <p:ph idx="1"/>
          </p:nvPr>
        </p:nvSpPr>
        <p:spPr>
          <a:xfrm>
            <a:off x="594803" y="1500325"/>
            <a:ext cx="8235687" cy="4676637"/>
          </a:xfrm>
        </p:spPr>
        <p:txBody>
          <a:bodyPr/>
          <a:lstStyle/>
          <a:p>
            <a:r>
              <a:rPr lang="en-US" b="1" dirty="0" smtClean="0">
                <a:solidFill>
                  <a:srgbClr val="FF0000"/>
                </a:solidFill>
                <a:latin typeface="Cambria" panose="02040503050406030204" pitchFamily="18" charset="0"/>
              </a:rPr>
              <a:t>Metabolism</a:t>
            </a:r>
            <a:r>
              <a:rPr lang="zh-CN" altLang="en-US" sz="2000" b="1" dirty="0" smtClean="0">
                <a:solidFill>
                  <a:srgbClr val="FF0000"/>
                </a:solidFill>
                <a:latin typeface="楷体" panose="02010609060101010101" pitchFamily="49" charset="-122"/>
                <a:ea typeface="楷体" panose="02010609060101010101" pitchFamily="49" charset="-122"/>
              </a:rPr>
              <a:t>（新陈代谢）</a:t>
            </a:r>
            <a:r>
              <a:rPr lang="en-US" b="1" dirty="0" smtClean="0">
                <a:latin typeface="Cambria" panose="02040503050406030204" pitchFamily="18" charset="0"/>
              </a:rPr>
              <a:t> is the total of all chemical reactions in an organism.</a:t>
            </a:r>
          </a:p>
          <a:p>
            <a:r>
              <a:rPr lang="en-US" b="1" dirty="0" smtClean="0">
                <a:latin typeface="Cambria" panose="02040503050406030204" pitchFamily="18" charset="0"/>
              </a:rPr>
              <a:t>Most metabolic reactions require the assistance of </a:t>
            </a:r>
            <a:r>
              <a:rPr lang="en-US" b="1" dirty="0" smtClean="0">
                <a:solidFill>
                  <a:srgbClr val="FF0000"/>
                </a:solidFill>
                <a:latin typeface="Cambria" panose="02040503050406030204" pitchFamily="18" charset="0"/>
              </a:rPr>
              <a:t>enzymes</a:t>
            </a:r>
            <a:r>
              <a:rPr lang="en-US" b="1" dirty="0" smtClean="0">
                <a:latin typeface="Cambria" panose="02040503050406030204" pitchFamily="18" charset="0"/>
              </a:rPr>
              <a:t>, proteins that speed up chemical reactions without being consumed by the reaction. </a:t>
            </a:r>
          </a:p>
          <a:p>
            <a:r>
              <a:rPr lang="en-US" b="1" dirty="0" smtClean="0">
                <a:latin typeface="Cambria" panose="02040503050406030204" pitchFamily="18" charset="0"/>
              </a:rPr>
              <a:t>All living cells contain thousands of different enzymes, each promoting a different chemical reaction.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27969" y="550340"/>
            <a:ext cx="8200176" cy="958863"/>
          </a:xfrm>
        </p:spPr>
        <p:txBody>
          <a:bodyPr/>
          <a:lstStyle/>
          <a:p>
            <a:r>
              <a:rPr lang="en-US" sz="4000" dirty="0" smtClean="0">
                <a:solidFill>
                  <a:srgbClr val="FF0000"/>
                </a:solidFill>
                <a:latin typeface="Cambria" panose="02040503050406030204" pitchFamily="18" charset="0"/>
              </a:rPr>
              <a:t>Activation Energy</a:t>
            </a:r>
          </a:p>
        </p:txBody>
      </p:sp>
      <p:sp>
        <p:nvSpPr>
          <p:cNvPr id="69635" name="Rectangle 3"/>
          <p:cNvSpPr>
            <a:spLocks noGrp="1" noChangeArrowheads="1"/>
          </p:cNvSpPr>
          <p:nvPr>
            <p:ph idx="1"/>
          </p:nvPr>
        </p:nvSpPr>
        <p:spPr>
          <a:xfrm>
            <a:off x="727969" y="1633491"/>
            <a:ext cx="8102522" cy="4543471"/>
          </a:xfrm>
        </p:spPr>
        <p:txBody>
          <a:bodyPr/>
          <a:lstStyle/>
          <a:p>
            <a:r>
              <a:rPr lang="en-US" b="1" dirty="0" smtClean="0">
                <a:solidFill>
                  <a:srgbClr val="FF0000"/>
                </a:solidFill>
                <a:latin typeface="Cambria" panose="02040503050406030204" pitchFamily="18" charset="0"/>
              </a:rPr>
              <a:t>Activation energy </a:t>
            </a:r>
            <a:r>
              <a:rPr lang="en-US" b="1" dirty="0" smtClean="0">
                <a:latin typeface="Cambria" panose="02040503050406030204" pitchFamily="18" charset="0"/>
              </a:rPr>
              <a:t>is the energy that must be invested to start a reaction, by </a:t>
            </a:r>
          </a:p>
          <a:p>
            <a:pPr lvl="1"/>
            <a:r>
              <a:rPr lang="en-US" b="1" dirty="0" smtClean="0">
                <a:latin typeface="Cambria" panose="02040503050406030204" pitchFamily="18" charset="0"/>
              </a:rPr>
              <a:t>activating the reactants and</a:t>
            </a:r>
          </a:p>
          <a:p>
            <a:pPr lvl="1"/>
            <a:r>
              <a:rPr lang="en-US" b="1" dirty="0" smtClean="0">
                <a:latin typeface="Cambria" panose="02040503050406030204" pitchFamily="18" charset="0"/>
              </a:rPr>
              <a:t>triggering a chemical reaction.</a:t>
            </a:r>
          </a:p>
          <a:p>
            <a:r>
              <a:rPr lang="en-US" b="1" dirty="0" smtClean="0">
                <a:latin typeface="Cambria" panose="02040503050406030204" pitchFamily="18" charset="0"/>
              </a:rPr>
              <a:t>Enzymes enable metabolism to occur by reducing the amount of activation energy required to break the bonds of reactant molecules.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600200"/>
            <a:ext cx="8546592" cy="3657600"/>
          </a:xfrm>
          <a:prstGeom prst="rect">
            <a:avLst/>
          </a:prstGeom>
        </p:spPr>
      </p:pic>
      <p:sp>
        <p:nvSpPr>
          <p:cNvPr id="4" name="TextBox 2"/>
          <p:cNvSpPr txBox="1">
            <a:spLocks noChangeArrowheads="1"/>
          </p:cNvSpPr>
          <p:nvPr/>
        </p:nvSpPr>
        <p:spPr bwMode="auto">
          <a:xfrm>
            <a:off x="3217077" y="1612276"/>
            <a:ext cx="1441100"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700"/>
              </a:lnSpc>
            </a:pPr>
            <a:r>
              <a:rPr lang="en-US" sz="1500" b="1" dirty="0" smtClean="0">
                <a:solidFill>
                  <a:srgbClr val="000000"/>
                </a:solidFill>
                <a:latin typeface="Arial"/>
                <a:ea typeface="ＭＳ Ｐゴシック" charset="0"/>
              </a:rPr>
              <a:t>Activation</a:t>
            </a:r>
          </a:p>
          <a:p>
            <a:pPr eaLnBrk="0" hangingPunct="0">
              <a:lnSpc>
                <a:spcPts val="1700"/>
              </a:lnSpc>
            </a:pPr>
            <a:r>
              <a:rPr lang="en-US" sz="1500" b="1" dirty="0" smtClean="0">
                <a:solidFill>
                  <a:srgbClr val="000000"/>
                </a:solidFill>
                <a:latin typeface="Arial"/>
                <a:ea typeface="ＭＳ Ｐゴシック" charset="0"/>
              </a:rPr>
              <a:t>energy barrier</a:t>
            </a:r>
          </a:p>
          <a:p>
            <a:pPr eaLnBrk="0" hangingPunct="0">
              <a:lnSpc>
                <a:spcPts val="1700"/>
              </a:lnSpc>
            </a:pPr>
            <a:r>
              <a:rPr lang="en-US" sz="1500" b="1" dirty="0" smtClean="0">
                <a:solidFill>
                  <a:srgbClr val="000000"/>
                </a:solidFill>
                <a:latin typeface="Arial"/>
                <a:ea typeface="ＭＳ Ｐゴシック" charset="0"/>
              </a:rPr>
              <a:t>without enzyme</a:t>
            </a:r>
            <a:endParaRPr lang="en-US" sz="1500" b="1" dirty="0">
              <a:solidFill>
                <a:srgbClr val="000000"/>
              </a:solidFill>
              <a:latin typeface="Arial"/>
              <a:ea typeface="ＭＳ Ｐゴシック" charset="0"/>
            </a:endParaRPr>
          </a:p>
        </p:txBody>
      </p:sp>
      <p:sp>
        <p:nvSpPr>
          <p:cNvPr id="5" name="TextBox 5"/>
          <p:cNvSpPr txBox="1">
            <a:spLocks noChangeArrowheads="1"/>
          </p:cNvSpPr>
          <p:nvPr/>
        </p:nvSpPr>
        <p:spPr bwMode="auto">
          <a:xfrm>
            <a:off x="6488915" y="2096965"/>
            <a:ext cx="7277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0000"/>
                </a:solidFill>
                <a:latin typeface="Arial"/>
                <a:ea typeface="ＭＳ Ｐゴシック" charset="0"/>
              </a:rPr>
              <a:t>Enzyme</a:t>
            </a:r>
          </a:p>
        </p:txBody>
      </p:sp>
      <p:sp>
        <p:nvSpPr>
          <p:cNvPr id="6" name="TextBox 6"/>
          <p:cNvSpPr txBox="1">
            <a:spLocks noChangeArrowheads="1"/>
          </p:cNvSpPr>
          <p:nvPr/>
        </p:nvSpPr>
        <p:spPr bwMode="auto">
          <a:xfrm>
            <a:off x="7516026" y="1836908"/>
            <a:ext cx="1295226"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700"/>
              </a:lnSpc>
            </a:pPr>
            <a:r>
              <a:rPr lang="en-US" sz="1500" b="1" dirty="0" smtClean="0">
                <a:solidFill>
                  <a:srgbClr val="000000"/>
                </a:solidFill>
                <a:latin typeface="Arial"/>
                <a:ea typeface="ＭＳ Ｐゴシック" charset="0"/>
              </a:rPr>
              <a:t>Activation</a:t>
            </a:r>
          </a:p>
          <a:p>
            <a:pPr eaLnBrk="0" hangingPunct="0">
              <a:lnSpc>
                <a:spcPts val="1700"/>
              </a:lnSpc>
            </a:pPr>
            <a:r>
              <a:rPr lang="en-US" sz="1500" b="1" dirty="0" smtClean="0">
                <a:solidFill>
                  <a:srgbClr val="000000"/>
                </a:solidFill>
                <a:latin typeface="Arial"/>
                <a:ea typeface="ＭＳ Ｐゴシック" charset="0"/>
              </a:rPr>
              <a:t>energy barrier</a:t>
            </a:r>
          </a:p>
          <a:p>
            <a:pPr eaLnBrk="0" hangingPunct="0">
              <a:lnSpc>
                <a:spcPts val="1700"/>
              </a:lnSpc>
            </a:pPr>
            <a:r>
              <a:rPr lang="en-US" sz="1500" b="1" dirty="0" smtClean="0">
                <a:solidFill>
                  <a:srgbClr val="000000"/>
                </a:solidFill>
                <a:latin typeface="Arial"/>
                <a:ea typeface="ＭＳ Ｐゴシック" charset="0"/>
              </a:rPr>
              <a:t>reduced by</a:t>
            </a:r>
          </a:p>
          <a:p>
            <a:pPr eaLnBrk="0" hangingPunct="0">
              <a:lnSpc>
                <a:spcPts val="1700"/>
              </a:lnSpc>
            </a:pPr>
            <a:r>
              <a:rPr lang="en-US" sz="1500" b="1" dirty="0" smtClean="0">
                <a:solidFill>
                  <a:srgbClr val="000000"/>
                </a:solidFill>
                <a:latin typeface="Arial"/>
                <a:ea typeface="ＭＳ Ｐゴシック" charset="0"/>
              </a:rPr>
              <a:t>enzyme</a:t>
            </a:r>
            <a:endParaRPr lang="en-US" sz="1500" b="1" dirty="0">
              <a:solidFill>
                <a:srgbClr val="000000"/>
              </a:solidFill>
              <a:latin typeface="Arial"/>
              <a:ea typeface="ＭＳ Ｐゴシック" charset="0"/>
            </a:endParaRPr>
          </a:p>
        </p:txBody>
      </p:sp>
      <p:sp>
        <p:nvSpPr>
          <p:cNvPr id="7" name="TextBox 10"/>
          <p:cNvSpPr txBox="1">
            <a:spLocks noChangeArrowheads="1"/>
          </p:cNvSpPr>
          <p:nvPr/>
        </p:nvSpPr>
        <p:spPr bwMode="auto">
          <a:xfrm>
            <a:off x="1331127" y="3074805"/>
            <a:ext cx="8143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000000"/>
                </a:solidFill>
                <a:latin typeface="Arial"/>
                <a:ea typeface="ＭＳ Ｐゴシック" charset="0"/>
              </a:rPr>
              <a:t>Reactant</a:t>
            </a:r>
          </a:p>
        </p:txBody>
      </p:sp>
      <p:sp>
        <p:nvSpPr>
          <p:cNvPr id="8" name="TextBox 7"/>
          <p:cNvSpPr txBox="1"/>
          <p:nvPr/>
        </p:nvSpPr>
        <p:spPr>
          <a:xfrm>
            <a:off x="459880" y="3449232"/>
            <a:ext cx="230832" cy="652423"/>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500" b="1" dirty="0">
                <a:solidFill>
                  <a:srgbClr val="FFFFFF"/>
                </a:solidFill>
                <a:latin typeface="Arial"/>
                <a:ea typeface="ＭＳ Ｐゴシック" charset="0"/>
              </a:rPr>
              <a:t>Energy</a:t>
            </a:r>
          </a:p>
        </p:txBody>
      </p:sp>
      <p:sp>
        <p:nvSpPr>
          <p:cNvPr id="9" name="TextBox 8"/>
          <p:cNvSpPr txBox="1"/>
          <p:nvPr/>
        </p:nvSpPr>
        <p:spPr>
          <a:xfrm>
            <a:off x="4778623" y="3442228"/>
            <a:ext cx="230832" cy="652423"/>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500" b="1" dirty="0">
                <a:solidFill>
                  <a:srgbClr val="FFFFFF"/>
                </a:solidFill>
                <a:latin typeface="Arial"/>
                <a:ea typeface="ＭＳ Ｐゴシック" charset="0"/>
              </a:rPr>
              <a:t>Energy</a:t>
            </a:r>
          </a:p>
        </p:txBody>
      </p:sp>
      <p:sp>
        <p:nvSpPr>
          <p:cNvPr id="10" name="TextBox 13"/>
          <p:cNvSpPr txBox="1">
            <a:spLocks noChangeArrowheads="1"/>
          </p:cNvSpPr>
          <p:nvPr/>
        </p:nvSpPr>
        <p:spPr bwMode="auto">
          <a:xfrm>
            <a:off x="5647540" y="3056402"/>
            <a:ext cx="8143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000000"/>
                </a:solidFill>
                <a:latin typeface="Arial"/>
                <a:ea typeface="ＭＳ Ｐゴシック" charset="0"/>
              </a:rPr>
              <a:t>Reactant</a:t>
            </a:r>
          </a:p>
        </p:txBody>
      </p:sp>
      <p:sp>
        <p:nvSpPr>
          <p:cNvPr id="11" name="TextBox 14"/>
          <p:cNvSpPr txBox="1">
            <a:spLocks noChangeArrowheads="1"/>
          </p:cNvSpPr>
          <p:nvPr/>
        </p:nvSpPr>
        <p:spPr bwMode="auto">
          <a:xfrm>
            <a:off x="2944968" y="4427355"/>
            <a:ext cx="8335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000000"/>
                </a:solidFill>
                <a:latin typeface="Arial"/>
                <a:ea typeface="ＭＳ Ｐゴシック" charset="0"/>
              </a:rPr>
              <a:t>Products</a:t>
            </a:r>
          </a:p>
        </p:txBody>
      </p:sp>
      <p:sp>
        <p:nvSpPr>
          <p:cNvPr id="12" name="TextBox 15"/>
          <p:cNvSpPr txBox="1">
            <a:spLocks noChangeArrowheads="1"/>
          </p:cNvSpPr>
          <p:nvPr/>
        </p:nvSpPr>
        <p:spPr bwMode="auto">
          <a:xfrm>
            <a:off x="7270258" y="4426708"/>
            <a:ext cx="8335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000000"/>
                </a:solidFill>
                <a:latin typeface="Arial"/>
                <a:ea typeface="ＭＳ Ｐゴシック" charset="0"/>
              </a:rPr>
              <a:t>Products</a:t>
            </a:r>
          </a:p>
        </p:txBody>
      </p:sp>
      <p:sp>
        <p:nvSpPr>
          <p:cNvPr id="13" name="TextBox 16"/>
          <p:cNvSpPr txBox="1">
            <a:spLocks noChangeArrowheads="1"/>
          </p:cNvSpPr>
          <p:nvPr/>
        </p:nvSpPr>
        <p:spPr bwMode="auto">
          <a:xfrm>
            <a:off x="913576" y="4941145"/>
            <a:ext cx="23461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000" b="1" dirty="0">
                <a:solidFill>
                  <a:srgbClr val="FF0000"/>
                </a:solidFill>
                <a:latin typeface="Cambria" panose="02040503050406030204" pitchFamily="18" charset="0"/>
                <a:ea typeface="ＭＳ Ｐゴシック" charset="0"/>
              </a:rPr>
              <a:t>(a) Without enzyme</a:t>
            </a:r>
          </a:p>
        </p:txBody>
      </p:sp>
      <p:sp>
        <p:nvSpPr>
          <p:cNvPr id="14" name="TextBox 18"/>
          <p:cNvSpPr txBox="1">
            <a:spLocks noChangeArrowheads="1"/>
          </p:cNvSpPr>
          <p:nvPr/>
        </p:nvSpPr>
        <p:spPr bwMode="auto">
          <a:xfrm>
            <a:off x="5283219" y="4938439"/>
            <a:ext cx="19614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000" b="1" dirty="0">
                <a:solidFill>
                  <a:srgbClr val="FF0000"/>
                </a:solidFill>
                <a:latin typeface="Cambria" panose="02040503050406030204" pitchFamily="18" charset="0"/>
                <a:ea typeface="ＭＳ Ｐゴシック" charset="0"/>
              </a:rPr>
              <a:t>(b) With enzyme</a:t>
            </a:r>
          </a:p>
        </p:txBody>
      </p:sp>
      <p:sp>
        <p:nvSpPr>
          <p:cNvPr id="15" name="Freeform 14"/>
          <p:cNvSpPr/>
          <p:nvPr/>
        </p:nvSpPr>
        <p:spPr bwMode="auto">
          <a:xfrm>
            <a:off x="2683272" y="1963098"/>
            <a:ext cx="483791" cy="122876"/>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6" name="Freeform 15"/>
          <p:cNvSpPr/>
          <p:nvPr/>
        </p:nvSpPr>
        <p:spPr bwMode="auto">
          <a:xfrm>
            <a:off x="6998901" y="2607967"/>
            <a:ext cx="483791" cy="122876"/>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 name="Rectangle 1"/>
          <p:cNvSpPr/>
          <p:nvPr/>
        </p:nvSpPr>
        <p:spPr>
          <a:xfrm>
            <a:off x="1588414" y="1336878"/>
            <a:ext cx="1780231" cy="310341"/>
          </a:xfrm>
          <a:prstGeom prst="rect">
            <a:avLst/>
          </a:prstGeom>
        </p:spPr>
        <p:txBody>
          <a:bodyPr wrap="none">
            <a:spAutoFit/>
          </a:bodyPr>
          <a:lstStyle/>
          <a:p>
            <a:pPr eaLnBrk="0" hangingPunct="0">
              <a:lnSpc>
                <a:spcPts val="1700"/>
              </a:lnSpc>
            </a:pPr>
            <a:r>
              <a:rPr lang="en-US" altLang="zh-CN" dirty="0">
                <a:solidFill>
                  <a:srgbClr val="C39150"/>
                </a:solidFill>
                <a:latin typeface="Proxima Nova"/>
              </a:rPr>
              <a:t> </a:t>
            </a:r>
            <a:r>
              <a:rPr lang="en-US" altLang="zh-CN" sz="1500" b="1" dirty="0">
                <a:solidFill>
                  <a:srgbClr val="C39150"/>
                </a:solidFill>
                <a:latin typeface="Arial"/>
                <a:ea typeface="ＭＳ Ｐゴシック" charset="0"/>
              </a:rPr>
              <a:t>Transition </a:t>
            </a:r>
            <a:r>
              <a:rPr lang="en-US" altLang="zh-CN" sz="1500" b="1" dirty="0" smtClean="0">
                <a:solidFill>
                  <a:srgbClr val="C39150"/>
                </a:solidFill>
                <a:latin typeface="Arial"/>
                <a:ea typeface="ＭＳ Ｐゴシック" charset="0"/>
              </a:rPr>
              <a:t>State</a:t>
            </a:r>
            <a:endParaRPr lang="zh-CN" altLang="en-US" sz="1500" b="1" dirty="0">
              <a:solidFill>
                <a:srgbClr val="C39150"/>
              </a:solidFill>
              <a:latin typeface="Arial"/>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How Enzymes Work</a:t>
            </a:r>
            <a:endParaRPr lang="en-US" dirty="0"/>
          </a:p>
        </p:txBody>
      </p:sp>
      <p:pic>
        <p:nvPicPr>
          <p:cNvPr id="4" name="05_09HowEnzymesWork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143000"/>
            <a:ext cx="6096000" cy="4572000"/>
          </a:xfrm>
          <a:prstGeom prst="rect">
            <a:avLst/>
          </a:prstGeom>
        </p:spPr>
      </p:pic>
      <p:sp>
        <p:nvSpPr>
          <p:cNvPr id="5" name="Rectangle 4"/>
          <p:cNvSpPr/>
          <p:nvPr/>
        </p:nvSpPr>
        <p:spPr>
          <a:xfrm>
            <a:off x="287383" y="6123063"/>
            <a:ext cx="8512267" cy="400110"/>
          </a:xfrm>
          <a:prstGeom prst="rect">
            <a:avLst/>
          </a:prstGeom>
        </p:spPr>
        <p:txBody>
          <a:bodyPr wrap="none">
            <a:spAutoFit/>
          </a:bodyPr>
          <a:lstStyle/>
          <a:p>
            <a:r>
              <a:rPr lang="en-US" altLang="zh-CN" sz="2000" b="1" dirty="0" smtClean="0">
                <a:solidFill>
                  <a:srgbClr val="C39150"/>
                </a:solidFill>
              </a:rPr>
              <a:t>An</a:t>
            </a:r>
            <a:r>
              <a:rPr lang="en-US" altLang="zh-CN" sz="2000" b="1" dirty="0">
                <a:solidFill>
                  <a:srgbClr val="C39150"/>
                </a:solidFill>
              </a:rPr>
              <a:t> exergonic reaction refers to a reaction where energy is released. </a:t>
            </a:r>
            <a:endParaRPr lang="zh-CN" altLang="en-US" sz="2000" b="1" dirty="0">
              <a:solidFill>
                <a:srgbClr val="C39150"/>
              </a:solidFill>
            </a:endParaRPr>
          </a:p>
        </p:txBody>
      </p:sp>
    </p:spTree>
    <p:extLst>
      <p:ext uri="{BB962C8B-B14F-4D97-AF65-F5344CB8AC3E}">
        <p14:creationId xmlns:p14="http://schemas.microsoft.com/office/powerpoint/2010/main" val="2219787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08545" y="192809"/>
            <a:ext cx="6908800" cy="5918200"/>
          </a:xfrm>
          <a:prstGeom prst="rect">
            <a:avLst/>
          </a:prstGeom>
        </p:spPr>
      </p:pic>
      <p:sp>
        <p:nvSpPr>
          <p:cNvPr id="4" name="TextBox 3"/>
          <p:cNvSpPr txBox="1"/>
          <p:nvPr/>
        </p:nvSpPr>
        <p:spPr>
          <a:xfrm>
            <a:off x="665018" y="6220691"/>
            <a:ext cx="7855035" cy="461665"/>
          </a:xfrm>
          <a:prstGeom prst="rect">
            <a:avLst/>
          </a:prstGeom>
          <a:noFill/>
        </p:spPr>
        <p:txBody>
          <a:bodyPr wrap="none" rtlCol="0">
            <a:spAutoFit/>
          </a:bodyPr>
          <a:lstStyle/>
          <a:p>
            <a:r>
              <a:rPr lang="en-US" altLang="zh-CN" dirty="0" smtClean="0"/>
              <a:t>Endergonic</a:t>
            </a:r>
            <a:r>
              <a:rPr lang="zh-CN" altLang="en-US" dirty="0" smtClean="0"/>
              <a:t> </a:t>
            </a:r>
            <a:r>
              <a:rPr lang="en-US" altLang="zh-CN" dirty="0" smtClean="0"/>
              <a:t>reactions</a:t>
            </a:r>
            <a:r>
              <a:rPr lang="zh-CN" altLang="en-US" dirty="0" smtClean="0"/>
              <a:t> </a:t>
            </a:r>
            <a:r>
              <a:rPr lang="en-US" altLang="zh-CN" dirty="0" smtClean="0"/>
              <a:t>require</a:t>
            </a:r>
            <a:r>
              <a:rPr lang="zh-CN" altLang="en-US" dirty="0" smtClean="0"/>
              <a:t> </a:t>
            </a:r>
            <a:r>
              <a:rPr lang="en-US" altLang="zh-CN" dirty="0" smtClean="0"/>
              <a:t>an</a:t>
            </a:r>
            <a:r>
              <a:rPr lang="zh-CN" altLang="en-US" dirty="0" smtClean="0"/>
              <a:t> </a:t>
            </a:r>
            <a:r>
              <a:rPr lang="en-US" altLang="zh-CN" dirty="0" smtClean="0"/>
              <a:t>input</a:t>
            </a:r>
            <a:r>
              <a:rPr lang="zh-CN" altLang="en-US" dirty="0" smtClean="0"/>
              <a:t> </a:t>
            </a:r>
            <a:r>
              <a:rPr lang="en-US" altLang="zh-CN" dirty="0" smtClean="0"/>
              <a:t>of</a:t>
            </a:r>
            <a:r>
              <a:rPr lang="zh-CN" altLang="en-US" dirty="0" smtClean="0"/>
              <a:t> </a:t>
            </a:r>
            <a:r>
              <a:rPr lang="en-US" altLang="zh-CN" dirty="0" smtClean="0"/>
              <a:t>energy</a:t>
            </a:r>
            <a:r>
              <a:rPr lang="zh-CN" altLang="en-US" dirty="0" smtClean="0"/>
              <a:t> </a:t>
            </a:r>
            <a:r>
              <a:rPr lang="en-US" altLang="zh-CN" dirty="0" smtClean="0"/>
              <a:t>to</a:t>
            </a:r>
            <a:r>
              <a:rPr lang="zh-CN" altLang="en-US" dirty="0" smtClean="0"/>
              <a:t> </a:t>
            </a:r>
            <a:r>
              <a:rPr lang="en-US" altLang="zh-CN" dirty="0" smtClean="0"/>
              <a:t>occur.</a:t>
            </a:r>
            <a:endParaRPr lang="en-US" dirty="0"/>
          </a:p>
        </p:txBody>
      </p:sp>
    </p:spTree>
    <p:extLst>
      <p:ext uri="{BB962C8B-B14F-4D97-AF65-F5344CB8AC3E}">
        <p14:creationId xmlns:p14="http://schemas.microsoft.com/office/powerpoint/2010/main" val="1891031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834500" y="354464"/>
            <a:ext cx="8164665" cy="1181373"/>
          </a:xfrm>
        </p:spPr>
        <p:txBody>
          <a:bodyPr/>
          <a:lstStyle/>
          <a:p>
            <a:r>
              <a:rPr lang="en-US" sz="4000" dirty="0" smtClean="0">
                <a:solidFill>
                  <a:srgbClr val="C39150"/>
                </a:solidFill>
                <a:latin typeface="Cambria" panose="02040503050406030204" pitchFamily="18" charset="0"/>
              </a:rPr>
              <a:t>The Process of Science: </a:t>
            </a:r>
            <a:br>
              <a:rPr lang="en-US" sz="4000" dirty="0" smtClean="0">
                <a:solidFill>
                  <a:srgbClr val="C39150"/>
                </a:solidFill>
                <a:latin typeface="Cambria" panose="02040503050406030204" pitchFamily="18" charset="0"/>
              </a:rPr>
            </a:br>
            <a:r>
              <a:rPr lang="en-US" sz="4000" dirty="0" smtClean="0">
                <a:solidFill>
                  <a:srgbClr val="C39150"/>
                </a:solidFill>
                <a:latin typeface="Cambria" panose="02040503050406030204" pitchFamily="18" charset="0"/>
              </a:rPr>
              <a:t>Can Enzymes Be Engineered?</a:t>
            </a:r>
          </a:p>
        </p:txBody>
      </p:sp>
      <p:sp>
        <p:nvSpPr>
          <p:cNvPr id="77827" name="Rectangle 3"/>
          <p:cNvSpPr>
            <a:spLocks noGrp="1" noChangeArrowheads="1"/>
          </p:cNvSpPr>
          <p:nvPr>
            <p:ph idx="1"/>
          </p:nvPr>
        </p:nvSpPr>
        <p:spPr>
          <a:xfrm>
            <a:off x="834501" y="2130640"/>
            <a:ext cx="7910004" cy="4543472"/>
          </a:xfrm>
        </p:spPr>
        <p:txBody>
          <a:bodyPr/>
          <a:lstStyle/>
          <a:p>
            <a:r>
              <a:rPr lang="en-US" b="1" dirty="0" smtClean="0">
                <a:solidFill>
                  <a:srgbClr val="FF0000"/>
                </a:solidFill>
                <a:latin typeface="Cambria" panose="02040503050406030204" pitchFamily="18" charset="0"/>
              </a:rPr>
              <a:t>Observation:</a:t>
            </a:r>
            <a:r>
              <a:rPr lang="en-US" b="1" dirty="0" smtClean="0">
                <a:latin typeface="Cambria" panose="02040503050406030204" pitchFamily="18" charset="0"/>
              </a:rPr>
              <a:t> </a:t>
            </a:r>
            <a:r>
              <a:rPr lang="en-US" sz="2400" b="1" dirty="0" smtClean="0">
                <a:latin typeface="Cambria" panose="02040503050406030204" pitchFamily="18" charset="0"/>
              </a:rPr>
              <a:t>Genetic sequences suggest that many of our genes were formed through a type of molecular evolution.</a:t>
            </a:r>
          </a:p>
          <a:p>
            <a:r>
              <a:rPr lang="en-US" b="1" dirty="0" smtClean="0">
                <a:solidFill>
                  <a:srgbClr val="FF0000"/>
                </a:solidFill>
                <a:latin typeface="Cambria" panose="02040503050406030204" pitchFamily="18" charset="0"/>
              </a:rPr>
              <a:t>Question:</a:t>
            </a:r>
            <a:r>
              <a:rPr lang="en-US" b="1" dirty="0" smtClean="0">
                <a:latin typeface="Cambria" panose="02040503050406030204" pitchFamily="18" charset="0"/>
              </a:rPr>
              <a:t> </a:t>
            </a:r>
            <a:r>
              <a:rPr lang="en-US" sz="2400" b="1" dirty="0" smtClean="0">
                <a:latin typeface="Cambria" panose="02040503050406030204" pitchFamily="18" charset="0"/>
              </a:rPr>
              <a:t>Can laboratory methods mimic this process through artificial selection?</a:t>
            </a:r>
          </a:p>
          <a:p>
            <a:r>
              <a:rPr lang="en-US" b="1" dirty="0" smtClean="0">
                <a:solidFill>
                  <a:srgbClr val="FF0000"/>
                </a:solidFill>
                <a:latin typeface="Cambria" panose="02040503050406030204" pitchFamily="18" charset="0"/>
              </a:rPr>
              <a:t>Hypothesis: </a:t>
            </a:r>
            <a:r>
              <a:rPr lang="en-US" sz="2400" b="1" dirty="0" smtClean="0">
                <a:latin typeface="Cambria" panose="02040503050406030204" pitchFamily="18" charset="0"/>
              </a:rPr>
              <a:t>An artificial process could be used to modify the gene that codes for lactase</a:t>
            </a:r>
            <a:r>
              <a:rPr lang="zh-CN" altLang="en-US" sz="2000" b="1" dirty="0" smtClean="0">
                <a:latin typeface="楷体" panose="02010609060101010101" pitchFamily="49" charset="-122"/>
                <a:ea typeface="楷体" panose="02010609060101010101" pitchFamily="49" charset="-122"/>
              </a:rPr>
              <a:t>（乳糖分解酶）</a:t>
            </a:r>
            <a:r>
              <a:rPr lang="en-US" sz="2400" b="1" dirty="0" smtClean="0">
                <a:latin typeface="Cambria" panose="02040503050406030204" pitchFamily="18" charset="0"/>
              </a:rPr>
              <a:t> into a new gene coding for an enzyme with a new function.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idx="1"/>
          </p:nvPr>
        </p:nvSpPr>
        <p:spPr>
          <a:xfrm>
            <a:off x="781234" y="1988598"/>
            <a:ext cx="7856739" cy="4641126"/>
          </a:xfrm>
        </p:spPr>
        <p:txBody>
          <a:bodyPr/>
          <a:lstStyle/>
          <a:p>
            <a:r>
              <a:rPr lang="en-US" b="1" dirty="0" smtClean="0">
                <a:solidFill>
                  <a:srgbClr val="FF0000"/>
                </a:solidFill>
                <a:latin typeface="Cambria" panose="02040503050406030204" pitchFamily="18" charset="0"/>
              </a:rPr>
              <a:t>Experiment: </a:t>
            </a:r>
            <a:r>
              <a:rPr lang="en-US" b="1" dirty="0" smtClean="0">
                <a:latin typeface="Cambria" panose="02040503050406030204" pitchFamily="18" charset="0"/>
              </a:rPr>
              <a:t>Using the process of directed evolution, many copies of the lactase gene were randomly mutated</a:t>
            </a:r>
            <a:r>
              <a:rPr lang="zh-CN" altLang="en-US" sz="2000" b="1" dirty="0" smtClean="0">
                <a:latin typeface="楷体" panose="02010609060101010101" pitchFamily="49" charset="-122"/>
                <a:ea typeface="楷体" panose="02010609060101010101" pitchFamily="49" charset="-122"/>
              </a:rPr>
              <a:t>（突变）</a:t>
            </a:r>
            <a:r>
              <a:rPr lang="en-US" b="1" dirty="0" smtClean="0">
                <a:latin typeface="Cambria" panose="02040503050406030204" pitchFamily="18" charset="0"/>
              </a:rPr>
              <a:t> and tested for new activities.</a:t>
            </a:r>
          </a:p>
          <a:p>
            <a:r>
              <a:rPr lang="en-US" b="1" dirty="0" smtClean="0">
                <a:solidFill>
                  <a:srgbClr val="FF0000"/>
                </a:solidFill>
                <a:latin typeface="Cambria" panose="02040503050406030204" pitchFamily="18" charset="0"/>
              </a:rPr>
              <a:t>Results: </a:t>
            </a:r>
            <a:r>
              <a:rPr lang="en-US" b="1" dirty="0" smtClean="0">
                <a:latin typeface="Cambria" panose="02040503050406030204" pitchFamily="18" charset="0"/>
              </a:rPr>
              <a:t>Directed evolution produced a new enzyme with a novel function.</a:t>
            </a:r>
          </a:p>
        </p:txBody>
      </p:sp>
      <p:sp>
        <p:nvSpPr>
          <p:cNvPr id="6" name="Rectangle 2"/>
          <p:cNvSpPr>
            <a:spLocks noGrp="1" noChangeArrowheads="1"/>
          </p:cNvSpPr>
          <p:nvPr>
            <p:ph type="title"/>
          </p:nvPr>
        </p:nvSpPr>
        <p:spPr>
          <a:xfrm>
            <a:off x="674704" y="381097"/>
            <a:ext cx="8324463" cy="1305661"/>
          </a:xfrm>
        </p:spPr>
        <p:txBody>
          <a:bodyPr/>
          <a:lstStyle/>
          <a:p>
            <a:r>
              <a:rPr lang="en-US" sz="4000" dirty="0" smtClean="0">
                <a:solidFill>
                  <a:srgbClr val="C39150"/>
                </a:solidFill>
                <a:latin typeface="Cambria" panose="02040503050406030204" pitchFamily="18" charset="0"/>
              </a:rPr>
              <a:t>The Process of Science: </a:t>
            </a:r>
            <a:br>
              <a:rPr lang="en-US" sz="4000" dirty="0" smtClean="0">
                <a:solidFill>
                  <a:srgbClr val="C39150"/>
                </a:solidFill>
                <a:latin typeface="Cambria" panose="02040503050406030204" pitchFamily="18" charset="0"/>
              </a:rPr>
            </a:br>
            <a:r>
              <a:rPr lang="en-US" sz="4000" dirty="0" smtClean="0">
                <a:solidFill>
                  <a:srgbClr val="C39150"/>
                </a:solidFill>
                <a:latin typeface="Cambria" panose="02040503050406030204" pitchFamily="18" charset="0"/>
              </a:rPr>
              <a:t>Can Enzymes Be Engineered?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4" name="TextBox 2"/>
          <p:cNvSpPr txBox="1">
            <a:spLocks noChangeArrowheads="1"/>
          </p:cNvSpPr>
          <p:nvPr/>
        </p:nvSpPr>
        <p:spPr bwMode="auto">
          <a:xfrm>
            <a:off x="2279905" y="209901"/>
            <a:ext cx="1314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Cambria" panose="02040503050406030204" pitchFamily="18" charset="0"/>
                <a:ea typeface="ＭＳ Ｐゴシック" charset="0"/>
              </a:rPr>
              <a:t>Gene for lactase</a:t>
            </a:r>
          </a:p>
        </p:txBody>
      </p:sp>
      <p:sp>
        <p:nvSpPr>
          <p:cNvPr id="5" name="TextBox 3"/>
          <p:cNvSpPr txBox="1">
            <a:spLocks noChangeArrowheads="1"/>
          </p:cNvSpPr>
          <p:nvPr/>
        </p:nvSpPr>
        <p:spPr bwMode="auto">
          <a:xfrm>
            <a:off x="1106742" y="610746"/>
            <a:ext cx="168712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Cambria" panose="02040503050406030204" pitchFamily="18" charset="0"/>
                <a:ea typeface="ＭＳ Ｐゴシック" charset="0"/>
              </a:rPr>
              <a:t>Gene duplicated and</a:t>
            </a:r>
          </a:p>
          <a:p>
            <a:pPr eaLnBrk="0" hangingPunct="0"/>
            <a:r>
              <a:rPr lang="en-US" sz="1400" b="1" dirty="0" smtClean="0">
                <a:solidFill>
                  <a:srgbClr val="000000"/>
                </a:solidFill>
                <a:latin typeface="Cambria" panose="02040503050406030204" pitchFamily="18" charset="0"/>
                <a:ea typeface="ＭＳ Ｐゴシック" charset="0"/>
              </a:rPr>
              <a:t>mutated at random</a:t>
            </a:r>
            <a:endParaRPr lang="en-US" sz="1400" b="1" dirty="0">
              <a:solidFill>
                <a:srgbClr val="000000"/>
              </a:solidFill>
              <a:latin typeface="Cambria" panose="02040503050406030204" pitchFamily="18" charset="0"/>
              <a:ea typeface="ＭＳ Ｐゴシック" charset="0"/>
            </a:endParaRPr>
          </a:p>
        </p:txBody>
      </p:sp>
      <p:sp>
        <p:nvSpPr>
          <p:cNvPr id="6" name="TextBox 5"/>
          <p:cNvSpPr txBox="1">
            <a:spLocks noChangeArrowheads="1"/>
          </p:cNvSpPr>
          <p:nvPr/>
        </p:nvSpPr>
        <p:spPr bwMode="auto">
          <a:xfrm>
            <a:off x="1749358" y="1046520"/>
            <a:ext cx="24429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b="1" dirty="0" smtClean="0">
                <a:solidFill>
                  <a:srgbClr val="000000"/>
                </a:solidFill>
                <a:latin typeface="Cambria" panose="02040503050406030204" pitchFamily="18" charset="0"/>
                <a:ea typeface="ＭＳ Ｐゴシック" charset="0"/>
              </a:rPr>
              <a:t>Mutated genes</a:t>
            </a:r>
          </a:p>
          <a:p>
            <a:pPr algn="ctr" eaLnBrk="0" hangingPunct="0"/>
            <a:r>
              <a:rPr lang="en-US" sz="1400" b="1" dirty="0" smtClean="0">
                <a:solidFill>
                  <a:srgbClr val="000000"/>
                </a:solidFill>
                <a:latin typeface="Cambria" panose="02040503050406030204" pitchFamily="18" charset="0"/>
                <a:ea typeface="ＭＳ Ｐゴシック" charset="0"/>
              </a:rPr>
              <a:t>(mutations shown in orange)</a:t>
            </a:r>
            <a:endParaRPr lang="en-US" sz="1400" b="1" dirty="0">
              <a:solidFill>
                <a:srgbClr val="000000"/>
              </a:solidFill>
              <a:latin typeface="Cambria" panose="02040503050406030204" pitchFamily="18" charset="0"/>
              <a:ea typeface="ＭＳ Ｐゴシック" charset="0"/>
            </a:endParaRPr>
          </a:p>
        </p:txBody>
      </p:sp>
      <p:sp>
        <p:nvSpPr>
          <p:cNvPr id="7" name="TextBox 7"/>
          <p:cNvSpPr txBox="1">
            <a:spLocks noChangeArrowheads="1"/>
          </p:cNvSpPr>
          <p:nvPr/>
        </p:nvSpPr>
        <p:spPr bwMode="auto">
          <a:xfrm>
            <a:off x="782892" y="2619728"/>
            <a:ext cx="19874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Cambria" panose="02040503050406030204" pitchFamily="18" charset="0"/>
                <a:ea typeface="ＭＳ Ｐゴシック" charset="0"/>
              </a:rPr>
              <a:t>Mutated genes screened</a:t>
            </a:r>
          </a:p>
          <a:p>
            <a:pPr eaLnBrk="0" hangingPunct="0"/>
            <a:r>
              <a:rPr lang="en-US" sz="1400" b="1" dirty="0" smtClean="0">
                <a:solidFill>
                  <a:srgbClr val="000000"/>
                </a:solidFill>
                <a:latin typeface="Cambria" panose="02040503050406030204" pitchFamily="18" charset="0"/>
                <a:ea typeface="ＭＳ Ｐゴシック" charset="0"/>
              </a:rPr>
              <a:t>by testing new enzymes</a:t>
            </a:r>
            <a:endParaRPr lang="en-US" sz="1400" b="1" dirty="0">
              <a:solidFill>
                <a:srgbClr val="000000"/>
              </a:solidFill>
              <a:latin typeface="Cambria" panose="02040503050406030204" pitchFamily="18" charset="0"/>
              <a:ea typeface="ＭＳ Ｐゴシック" charset="0"/>
            </a:endParaRPr>
          </a:p>
        </p:txBody>
      </p:sp>
      <p:sp>
        <p:nvSpPr>
          <p:cNvPr id="8" name="TextBox 9"/>
          <p:cNvSpPr txBox="1">
            <a:spLocks noChangeArrowheads="1"/>
          </p:cNvSpPr>
          <p:nvPr/>
        </p:nvSpPr>
        <p:spPr bwMode="auto">
          <a:xfrm>
            <a:off x="3238741" y="3189640"/>
            <a:ext cx="24910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b="1" dirty="0" smtClean="0">
                <a:solidFill>
                  <a:srgbClr val="000000"/>
                </a:solidFill>
                <a:latin typeface="Cambria" panose="02040503050406030204" pitchFamily="18" charset="0"/>
                <a:ea typeface="ＭＳ Ｐゴシック" charset="0"/>
              </a:rPr>
              <a:t>Genes coding for enzymes</a:t>
            </a:r>
          </a:p>
          <a:p>
            <a:pPr algn="ctr" eaLnBrk="0" hangingPunct="0"/>
            <a:r>
              <a:rPr lang="en-US" sz="1400" b="1" dirty="0" smtClean="0">
                <a:solidFill>
                  <a:srgbClr val="000000"/>
                </a:solidFill>
                <a:latin typeface="Cambria" panose="02040503050406030204" pitchFamily="18" charset="0"/>
                <a:ea typeface="ＭＳ Ｐゴシック" charset="0"/>
              </a:rPr>
              <a:t>that do </a:t>
            </a:r>
            <a:r>
              <a:rPr lang="en-US" sz="1400" b="1" i="1" dirty="0" smtClean="0">
                <a:solidFill>
                  <a:srgbClr val="000000"/>
                </a:solidFill>
                <a:latin typeface="Cambria" panose="02040503050406030204" pitchFamily="18" charset="0"/>
                <a:ea typeface="ＭＳ Ｐゴシック" charset="0"/>
              </a:rPr>
              <a:t>not</a:t>
            </a:r>
            <a:r>
              <a:rPr lang="en-US" sz="1400" b="1" dirty="0" smtClean="0">
                <a:solidFill>
                  <a:srgbClr val="000000"/>
                </a:solidFill>
                <a:latin typeface="Cambria" panose="02040503050406030204" pitchFamily="18" charset="0"/>
                <a:ea typeface="ＭＳ Ｐゴシック" charset="0"/>
              </a:rPr>
              <a:t> show new activity</a:t>
            </a:r>
            <a:endParaRPr lang="en-US" sz="1400" b="1" dirty="0">
              <a:solidFill>
                <a:srgbClr val="000000"/>
              </a:solidFill>
              <a:latin typeface="Cambria" panose="02040503050406030204" pitchFamily="18" charset="0"/>
              <a:ea typeface="ＭＳ Ｐゴシック" charset="0"/>
            </a:endParaRPr>
          </a:p>
        </p:txBody>
      </p:sp>
      <p:sp>
        <p:nvSpPr>
          <p:cNvPr id="9" name="TextBox 11"/>
          <p:cNvSpPr txBox="1">
            <a:spLocks noChangeArrowheads="1"/>
          </p:cNvSpPr>
          <p:nvPr/>
        </p:nvSpPr>
        <p:spPr bwMode="auto">
          <a:xfrm>
            <a:off x="6491542" y="3853215"/>
            <a:ext cx="2337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smtClean="0">
                <a:solidFill>
                  <a:srgbClr val="000000"/>
                </a:solidFill>
                <a:latin typeface="Cambria" panose="02040503050406030204" pitchFamily="18" charset="0"/>
                <a:ea typeface="ＭＳ Ｐゴシック" charset="0"/>
              </a:rPr>
              <a:t>Computer-generated model</a:t>
            </a:r>
          </a:p>
          <a:p>
            <a:pPr eaLnBrk="0" hangingPunct="0"/>
            <a:r>
              <a:rPr lang="en-US" sz="1400" b="1" smtClean="0">
                <a:solidFill>
                  <a:srgbClr val="000000"/>
                </a:solidFill>
                <a:latin typeface="Cambria" panose="02040503050406030204" pitchFamily="18" charset="0"/>
                <a:ea typeface="ＭＳ Ｐゴシック" charset="0"/>
              </a:rPr>
              <a:t>of the enzyme lactase</a:t>
            </a:r>
            <a:endParaRPr lang="en-US" sz="1400" b="1">
              <a:solidFill>
                <a:srgbClr val="000000"/>
              </a:solidFill>
              <a:latin typeface="Cambria" panose="02040503050406030204" pitchFamily="18" charset="0"/>
              <a:ea typeface="ＭＳ Ｐゴシック" charset="0"/>
            </a:endParaRPr>
          </a:p>
        </p:txBody>
      </p:sp>
      <p:sp>
        <p:nvSpPr>
          <p:cNvPr id="10" name="TextBox 13"/>
          <p:cNvSpPr txBox="1">
            <a:spLocks noChangeArrowheads="1"/>
          </p:cNvSpPr>
          <p:nvPr/>
        </p:nvSpPr>
        <p:spPr bwMode="auto">
          <a:xfrm>
            <a:off x="565431" y="4494565"/>
            <a:ext cx="19781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b="1" dirty="0" smtClean="0">
                <a:solidFill>
                  <a:srgbClr val="000000"/>
                </a:solidFill>
                <a:latin typeface="Cambria" panose="02040503050406030204" pitchFamily="18" charset="0"/>
                <a:ea typeface="ＭＳ Ｐゴシック" charset="0"/>
              </a:rPr>
              <a:t>Genes duplicated</a:t>
            </a:r>
          </a:p>
          <a:p>
            <a:pPr algn="ctr" eaLnBrk="0" hangingPunct="0"/>
            <a:r>
              <a:rPr lang="en-US" sz="1400" b="1" dirty="0" smtClean="0">
                <a:solidFill>
                  <a:srgbClr val="000000"/>
                </a:solidFill>
                <a:latin typeface="Cambria" panose="02040503050406030204" pitchFamily="18" charset="0"/>
                <a:ea typeface="ＭＳ Ｐゴシック" charset="0"/>
              </a:rPr>
              <a:t>and mutated at random</a:t>
            </a:r>
            <a:endParaRPr lang="en-US" sz="1400" b="1" dirty="0">
              <a:solidFill>
                <a:srgbClr val="000000"/>
              </a:solidFill>
              <a:latin typeface="Cambria" panose="02040503050406030204" pitchFamily="18" charset="0"/>
              <a:ea typeface="ＭＳ Ｐゴシック" charset="0"/>
            </a:endParaRPr>
          </a:p>
        </p:txBody>
      </p:sp>
      <p:sp>
        <p:nvSpPr>
          <p:cNvPr id="11" name="TextBox 15"/>
          <p:cNvSpPr txBox="1">
            <a:spLocks noChangeArrowheads="1"/>
          </p:cNvSpPr>
          <p:nvPr/>
        </p:nvSpPr>
        <p:spPr bwMode="auto">
          <a:xfrm>
            <a:off x="548544" y="5211320"/>
            <a:ext cx="1987467"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Cambria" panose="02040503050406030204" pitchFamily="18" charset="0"/>
                <a:ea typeface="ＭＳ Ｐゴシック" charset="0"/>
              </a:rPr>
              <a:t>Mutated genes screened</a:t>
            </a:r>
          </a:p>
          <a:p>
            <a:pPr algn="ctr" eaLnBrk="0" hangingPunct="0">
              <a:lnSpc>
                <a:spcPts val="1600"/>
              </a:lnSpc>
            </a:pPr>
            <a:r>
              <a:rPr lang="en-US" sz="1400" b="1" dirty="0" smtClean="0">
                <a:solidFill>
                  <a:srgbClr val="000000"/>
                </a:solidFill>
                <a:latin typeface="Cambria" panose="02040503050406030204" pitchFamily="18" charset="0"/>
                <a:ea typeface="ＭＳ Ｐゴシック" charset="0"/>
              </a:rPr>
              <a:t>by testing new enzymes</a:t>
            </a:r>
            <a:endParaRPr lang="en-US" sz="1400" b="1" dirty="0">
              <a:solidFill>
                <a:srgbClr val="000000"/>
              </a:solidFill>
              <a:latin typeface="Cambria" panose="02040503050406030204" pitchFamily="18" charset="0"/>
              <a:ea typeface="ＭＳ Ｐゴシック" charset="0"/>
            </a:endParaRPr>
          </a:p>
        </p:txBody>
      </p:sp>
      <p:sp>
        <p:nvSpPr>
          <p:cNvPr id="12" name="TextBox 17"/>
          <p:cNvSpPr txBox="1">
            <a:spLocks noChangeArrowheads="1"/>
          </p:cNvSpPr>
          <p:nvPr/>
        </p:nvSpPr>
        <p:spPr bwMode="auto">
          <a:xfrm>
            <a:off x="393400" y="5985228"/>
            <a:ext cx="2615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Cambria" panose="02040503050406030204" pitchFamily="18" charset="0"/>
                <a:ea typeface="ＭＳ Ｐゴシック" charset="0"/>
              </a:rPr>
              <a:t>After seven rounds, some genes</a:t>
            </a:r>
          </a:p>
          <a:p>
            <a:pPr algn="ctr" eaLnBrk="0" hangingPunct="0">
              <a:lnSpc>
                <a:spcPts val="1600"/>
              </a:lnSpc>
            </a:pPr>
            <a:r>
              <a:rPr lang="en-US" sz="1400" b="1" dirty="0" smtClean="0">
                <a:solidFill>
                  <a:srgbClr val="000000"/>
                </a:solidFill>
                <a:latin typeface="Cambria" panose="02040503050406030204" pitchFamily="18" charset="0"/>
                <a:ea typeface="ＭＳ Ｐゴシック" charset="0"/>
              </a:rPr>
              <a:t>code for enzymes that can</a:t>
            </a:r>
          </a:p>
          <a:p>
            <a:pPr algn="ctr" eaLnBrk="0" hangingPunct="0">
              <a:lnSpc>
                <a:spcPts val="1600"/>
              </a:lnSpc>
            </a:pPr>
            <a:r>
              <a:rPr lang="en-US" sz="1400" b="1" dirty="0" smtClean="0">
                <a:solidFill>
                  <a:srgbClr val="000000"/>
                </a:solidFill>
                <a:latin typeface="Cambria" panose="02040503050406030204" pitchFamily="18" charset="0"/>
                <a:ea typeface="ＭＳ Ｐゴシック" charset="0"/>
              </a:rPr>
              <a:t>efficiently perform new activity.</a:t>
            </a:r>
            <a:endParaRPr lang="en-US" sz="1400" b="1" dirty="0">
              <a:solidFill>
                <a:srgbClr val="000000"/>
              </a:solidFill>
              <a:latin typeface="Cambria" panose="02040503050406030204" pitchFamily="18" charset="0"/>
              <a:ea typeface="ＭＳ Ｐゴシック" charset="0"/>
            </a:endParaRPr>
          </a:p>
        </p:txBody>
      </p:sp>
      <p:sp>
        <p:nvSpPr>
          <p:cNvPr id="13" name="TextBox 22"/>
          <p:cNvSpPr txBox="1">
            <a:spLocks noChangeArrowheads="1"/>
          </p:cNvSpPr>
          <p:nvPr/>
        </p:nvSpPr>
        <p:spPr bwMode="auto">
          <a:xfrm>
            <a:off x="391246" y="3203134"/>
            <a:ext cx="21340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b="1" dirty="0" smtClean="0">
                <a:solidFill>
                  <a:srgbClr val="000000"/>
                </a:solidFill>
                <a:latin typeface="Cambria" panose="02040503050406030204" pitchFamily="18" charset="0"/>
                <a:ea typeface="ＭＳ Ｐゴシック" charset="0"/>
              </a:rPr>
              <a:t>Genes coding for enzymes</a:t>
            </a:r>
          </a:p>
          <a:p>
            <a:pPr algn="ctr" eaLnBrk="0" hangingPunct="0"/>
            <a:r>
              <a:rPr lang="en-US" sz="1400" b="1" dirty="0" smtClean="0">
                <a:solidFill>
                  <a:srgbClr val="000000"/>
                </a:solidFill>
                <a:latin typeface="Cambria" panose="02040503050406030204" pitchFamily="18" charset="0"/>
                <a:ea typeface="ＭＳ Ｐゴシック" charset="0"/>
              </a:rPr>
              <a:t>that show new activity</a:t>
            </a:r>
            <a:endParaRPr lang="en-US" sz="1400" b="1" dirty="0">
              <a:solidFill>
                <a:srgbClr val="000000"/>
              </a:solidFill>
              <a:latin typeface="Cambria" panose="02040503050406030204" pitchFamily="18"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nanobots c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777" y="1187396"/>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75293" y="5234188"/>
            <a:ext cx="5903407" cy="461665"/>
          </a:xfrm>
          <a:prstGeom prst="rect">
            <a:avLst/>
          </a:prstGeom>
        </p:spPr>
        <p:txBody>
          <a:bodyPr wrap="square">
            <a:spAutoFit/>
          </a:bodyPr>
          <a:lstStyle/>
          <a:p>
            <a:r>
              <a:rPr lang="en-US" dirty="0">
                <a:solidFill>
                  <a:srgbClr val="C39150"/>
                </a:solidFill>
                <a:latin typeface="arial" panose="020B0604020202020204" pitchFamily="34" charset="0"/>
                <a:hlinkClick r:id="rId3"/>
              </a:rPr>
              <a:t>Nanotechnology Cancer Treatment</a:t>
            </a:r>
            <a:endParaRPr lang="en-US" dirty="0">
              <a:solidFill>
                <a:srgbClr val="C39150"/>
              </a:solidFill>
            </a:endParaRPr>
          </a:p>
        </p:txBody>
      </p:sp>
    </p:spTree>
    <p:extLst>
      <p:ext uri="{BB962C8B-B14F-4D97-AF65-F5344CB8AC3E}">
        <p14:creationId xmlns:p14="http://schemas.microsoft.com/office/powerpoint/2010/main" val="2319210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67725" y="416607"/>
            <a:ext cx="8543108" cy="958863"/>
          </a:xfrm>
        </p:spPr>
        <p:txBody>
          <a:bodyPr/>
          <a:lstStyle/>
          <a:p>
            <a:r>
              <a:rPr lang="en-US" sz="4000" dirty="0" smtClean="0">
                <a:solidFill>
                  <a:srgbClr val="FF0000"/>
                </a:solidFill>
                <a:latin typeface="Cambria" panose="02040503050406030204" pitchFamily="18" charset="0"/>
              </a:rPr>
              <a:t>Structure/Function: </a:t>
            </a:r>
            <a:r>
              <a:rPr lang="en-US" sz="3600" dirty="0" smtClean="0">
                <a:solidFill>
                  <a:srgbClr val="FF0000"/>
                </a:solidFill>
                <a:latin typeface="Cambria" panose="02040503050406030204" pitchFamily="18" charset="0"/>
              </a:rPr>
              <a:t>Enzyme Activity</a:t>
            </a:r>
          </a:p>
        </p:txBody>
      </p:sp>
      <p:sp>
        <p:nvSpPr>
          <p:cNvPr id="88067" name="Rectangle 3"/>
          <p:cNvSpPr>
            <a:spLocks noGrp="1" noChangeArrowheads="1"/>
          </p:cNvSpPr>
          <p:nvPr>
            <p:ph idx="1"/>
          </p:nvPr>
        </p:nvSpPr>
        <p:spPr>
          <a:xfrm>
            <a:off x="648069" y="1455937"/>
            <a:ext cx="8182421" cy="4721025"/>
          </a:xfrm>
        </p:spPr>
        <p:txBody>
          <a:bodyPr>
            <a:normAutofit/>
          </a:bodyPr>
          <a:lstStyle/>
          <a:p>
            <a:r>
              <a:rPr lang="en-US" b="1" dirty="0" smtClean="0">
                <a:latin typeface="Cambria" panose="02040503050406030204" pitchFamily="18" charset="0"/>
              </a:rPr>
              <a:t>An enzyme is very selective in the reaction it catalyzes.</a:t>
            </a:r>
          </a:p>
          <a:p>
            <a:r>
              <a:rPr lang="en-US" b="1" dirty="0" smtClean="0">
                <a:latin typeface="Cambria" panose="02040503050406030204" pitchFamily="18" charset="0"/>
              </a:rPr>
              <a:t>Each enzyme recognizes a substrate, a certain reactant molecule.</a:t>
            </a:r>
          </a:p>
          <a:p>
            <a:pPr lvl="1"/>
            <a:r>
              <a:rPr lang="en-US" b="1" dirty="0" smtClean="0">
                <a:latin typeface="Cambria" panose="02040503050406030204" pitchFamily="18" charset="0"/>
              </a:rPr>
              <a:t>The active site has a shape and chemistry that fits the substrate molecule. </a:t>
            </a:r>
          </a:p>
          <a:p>
            <a:pPr lvl="1"/>
            <a:r>
              <a:rPr lang="en-US" b="1" dirty="0" smtClean="0">
                <a:latin typeface="Cambria" panose="02040503050406030204" pitchFamily="18" charset="0"/>
              </a:rPr>
              <a:t>This interaction is called </a:t>
            </a:r>
            <a:r>
              <a:rPr lang="en-US" b="1" dirty="0" smtClean="0">
                <a:solidFill>
                  <a:srgbClr val="FF0000"/>
                </a:solidFill>
                <a:latin typeface="Cambria" panose="02040503050406030204" pitchFamily="18" charset="0"/>
              </a:rPr>
              <a:t>induced fit</a:t>
            </a:r>
            <a:r>
              <a:rPr lang="zh-CN" altLang="en-US" sz="2000" b="1" dirty="0" smtClean="0">
                <a:latin typeface="楷体" panose="02010609060101010101" pitchFamily="49" charset="-122"/>
                <a:ea typeface="楷体" panose="02010609060101010101" pitchFamily="49" charset="-122"/>
              </a:rPr>
              <a:t>（诱导配合）</a:t>
            </a:r>
            <a:r>
              <a:rPr lang="en-US" b="1" dirty="0" smtClean="0">
                <a:latin typeface="Cambria" panose="02040503050406030204" pitchFamily="18" charset="0"/>
              </a:rPr>
              <a:t> because the entry of the </a:t>
            </a:r>
            <a:r>
              <a:rPr lang="en-US" b="1" dirty="0" smtClean="0">
                <a:solidFill>
                  <a:srgbClr val="FF0000"/>
                </a:solidFill>
                <a:latin typeface="Cambria" panose="02040503050406030204" pitchFamily="18" charset="0"/>
              </a:rPr>
              <a:t>substrate induces the enzyme to change shape slightly</a:t>
            </a:r>
            <a:r>
              <a:rPr lang="en-US" b="1" dirty="0" smtClean="0">
                <a:latin typeface="Cambria" panose="02040503050406030204" pitchFamily="18" charset="0"/>
              </a:rPr>
              <a:t>, making the fit between the substrate and active site snugger.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idx="1"/>
          </p:nvPr>
        </p:nvSpPr>
        <p:spPr>
          <a:xfrm>
            <a:off x="656947" y="1375469"/>
            <a:ext cx="7954393" cy="4801493"/>
          </a:xfrm>
        </p:spPr>
        <p:txBody>
          <a:bodyPr/>
          <a:lstStyle/>
          <a:p>
            <a:r>
              <a:rPr lang="en-US" b="1" dirty="0" smtClean="0">
                <a:latin typeface="Cambria" panose="02040503050406030204" pitchFamily="18" charset="0"/>
              </a:rPr>
              <a:t>After the products are released from the active site, the enzyme can accept another molecule of its substrate.</a:t>
            </a:r>
          </a:p>
          <a:p>
            <a:r>
              <a:rPr lang="en-US" b="1" dirty="0" smtClean="0">
                <a:latin typeface="Cambria" panose="02040503050406030204" pitchFamily="18" charset="0"/>
              </a:rPr>
              <a:t>The ability to function repeatedly is a key characteristic of enzymes. </a:t>
            </a:r>
          </a:p>
          <a:p>
            <a:r>
              <a:rPr lang="en-US" b="1" dirty="0" smtClean="0">
                <a:latin typeface="Cambria" panose="02040503050406030204" pitchFamily="18" charset="0"/>
              </a:rPr>
              <a:t>Many enzymes are named for their substrates, but with an –</a:t>
            </a:r>
            <a:r>
              <a:rPr lang="en-US" b="1" i="1" dirty="0" err="1" smtClean="0">
                <a:latin typeface="Cambria" panose="02040503050406030204" pitchFamily="18" charset="0"/>
              </a:rPr>
              <a:t>ase</a:t>
            </a:r>
            <a:r>
              <a:rPr lang="en-US" b="1" dirty="0" smtClean="0">
                <a:latin typeface="Cambria" panose="02040503050406030204" pitchFamily="18" charset="0"/>
              </a:rPr>
              <a:t> ending.</a:t>
            </a:r>
            <a:endParaRPr lang="en-US" b="1" dirty="0">
              <a:latin typeface="Cambria" panose="02040503050406030204" pitchFamily="18" charset="0"/>
            </a:endParaRPr>
          </a:p>
        </p:txBody>
      </p:sp>
      <p:sp>
        <p:nvSpPr>
          <p:cNvPr id="6" name="Rectangle 2"/>
          <p:cNvSpPr>
            <a:spLocks noGrp="1" noChangeArrowheads="1"/>
          </p:cNvSpPr>
          <p:nvPr>
            <p:ph type="title"/>
          </p:nvPr>
        </p:nvSpPr>
        <p:spPr>
          <a:xfrm>
            <a:off x="467725" y="416607"/>
            <a:ext cx="8543108" cy="958863"/>
          </a:xfrm>
        </p:spPr>
        <p:txBody>
          <a:bodyPr/>
          <a:lstStyle/>
          <a:p>
            <a:r>
              <a:rPr lang="en-US" sz="4000" dirty="0" smtClean="0">
                <a:solidFill>
                  <a:srgbClr val="FF0000"/>
                </a:solidFill>
                <a:latin typeface="Cambria" panose="02040503050406030204" pitchFamily="18" charset="0"/>
              </a:rPr>
              <a:t>Structure/Function: </a:t>
            </a:r>
            <a:r>
              <a:rPr lang="en-US" sz="3600" dirty="0" smtClean="0">
                <a:solidFill>
                  <a:srgbClr val="FF0000"/>
                </a:solidFill>
                <a:latin typeface="Cambria" panose="02040503050406030204" pitchFamily="18" charset="0"/>
              </a:rPr>
              <a:t>Enzyme Activity</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640080"/>
            <a:ext cx="8546592" cy="5577840"/>
          </a:xfrm>
          <a:prstGeom prst="rect">
            <a:avLst/>
          </a:prstGeom>
        </p:spPr>
      </p:pic>
      <p:sp>
        <p:nvSpPr>
          <p:cNvPr id="9" name="TextBox 8"/>
          <p:cNvSpPr txBox="1"/>
          <p:nvPr/>
        </p:nvSpPr>
        <p:spPr>
          <a:xfrm>
            <a:off x="7810592" y="4107658"/>
            <a:ext cx="431208"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FFFFFF"/>
                </a:solidFill>
                <a:latin typeface="Arial"/>
                <a:ea typeface="ＭＳ Ｐゴシック" charset="0"/>
              </a:rPr>
              <a:t>H</a:t>
            </a:r>
            <a:r>
              <a:rPr lang="en-US" sz="1800" b="1" baseline="-25000" dirty="0">
                <a:solidFill>
                  <a:srgbClr val="FFFFFF"/>
                </a:solidFill>
                <a:latin typeface="Arial"/>
                <a:ea typeface="ＭＳ Ｐゴシック" charset="0"/>
              </a:rPr>
              <a:t>2</a:t>
            </a:r>
            <a:r>
              <a:rPr lang="en-US" sz="1800" b="1" dirty="0">
                <a:solidFill>
                  <a:srgbClr val="FFFFFF"/>
                </a:solidFill>
                <a:latin typeface="Arial"/>
                <a:ea typeface="ＭＳ Ｐゴシック" charset="0"/>
              </a:rPr>
              <a:t>O</a:t>
            </a:r>
          </a:p>
        </p:txBody>
      </p:sp>
      <p:sp>
        <p:nvSpPr>
          <p:cNvPr id="11" name="TextBox 10"/>
          <p:cNvSpPr txBox="1">
            <a:spLocks noChangeArrowheads="1"/>
          </p:cNvSpPr>
          <p:nvPr/>
        </p:nvSpPr>
        <p:spPr bwMode="auto">
          <a:xfrm>
            <a:off x="1485980" y="3676781"/>
            <a:ext cx="22650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smtClean="0">
                <a:solidFill>
                  <a:srgbClr val="000000"/>
                </a:solidFill>
                <a:latin typeface="Arial"/>
                <a:ea typeface="ＭＳ Ｐゴシック" charset="0"/>
              </a:rPr>
              <a:t>Galactose</a:t>
            </a:r>
            <a:r>
              <a:rPr lang="zh-CN" altLang="en-US" sz="1800" b="1" dirty="0" smtClean="0">
                <a:solidFill>
                  <a:srgbClr val="000000"/>
                </a:solidFill>
                <a:latin typeface="楷体" panose="02010609060101010101" pitchFamily="49" charset="-122"/>
                <a:ea typeface="楷体" panose="02010609060101010101" pitchFamily="49" charset="-122"/>
              </a:rPr>
              <a:t>（半乳糖）</a:t>
            </a:r>
            <a:endParaRPr lang="en-US" sz="1800" b="1" dirty="0">
              <a:solidFill>
                <a:srgbClr val="000000"/>
              </a:solidFill>
              <a:latin typeface="楷体" panose="02010609060101010101" pitchFamily="49" charset="-122"/>
              <a:ea typeface="楷体" panose="02010609060101010101" pitchFamily="49" charset="-122"/>
            </a:endParaRPr>
          </a:p>
        </p:txBody>
      </p:sp>
      <p:sp>
        <p:nvSpPr>
          <p:cNvPr id="12" name="TextBox 12"/>
          <p:cNvSpPr txBox="1">
            <a:spLocks noChangeArrowheads="1"/>
          </p:cNvSpPr>
          <p:nvPr/>
        </p:nvSpPr>
        <p:spPr bwMode="auto">
          <a:xfrm>
            <a:off x="335760" y="4442413"/>
            <a:ext cx="2072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smtClean="0">
                <a:solidFill>
                  <a:srgbClr val="000000"/>
                </a:solidFill>
                <a:latin typeface="Arial"/>
                <a:ea typeface="ＭＳ Ｐゴシック" charset="0"/>
              </a:rPr>
              <a:t>Glucose</a:t>
            </a:r>
            <a:r>
              <a:rPr lang="zh-CN" altLang="en-US" sz="1800" b="1" dirty="0" smtClean="0">
                <a:solidFill>
                  <a:srgbClr val="000000"/>
                </a:solidFill>
                <a:latin typeface="楷体" panose="02010609060101010101" pitchFamily="49" charset="-122"/>
                <a:ea typeface="楷体" panose="02010609060101010101" pitchFamily="49" charset="-122"/>
              </a:rPr>
              <a:t>（葡萄糖）</a:t>
            </a:r>
            <a:endParaRPr lang="en-US" sz="1800" b="1" dirty="0">
              <a:solidFill>
                <a:srgbClr val="000000"/>
              </a:solidFill>
              <a:latin typeface="楷体" panose="02010609060101010101" pitchFamily="49" charset="-122"/>
              <a:ea typeface="楷体" panose="02010609060101010101" pitchFamily="49" charset="-122"/>
            </a:endParaRPr>
          </a:p>
        </p:txBody>
      </p:sp>
      <p:sp>
        <p:nvSpPr>
          <p:cNvPr id="13" name="TextBox 13"/>
          <p:cNvSpPr txBox="1">
            <a:spLocks noChangeArrowheads="1"/>
          </p:cNvSpPr>
          <p:nvPr/>
        </p:nvSpPr>
        <p:spPr bwMode="auto">
          <a:xfrm>
            <a:off x="1434386" y="4972177"/>
            <a:ext cx="872034"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Product</a:t>
            </a:r>
          </a:p>
          <a:p>
            <a:pPr eaLnBrk="0" hangingPunct="0">
              <a:lnSpc>
                <a:spcPts val="2000"/>
              </a:lnSpc>
            </a:pPr>
            <a:r>
              <a:rPr lang="en-US" sz="1800" b="1" dirty="0" smtClean="0">
                <a:solidFill>
                  <a:srgbClr val="000000"/>
                </a:solidFill>
                <a:latin typeface="Arial"/>
                <a:ea typeface="ＭＳ Ｐゴシック" charset="0"/>
              </a:rPr>
              <a:t>release</a:t>
            </a:r>
            <a:endParaRPr lang="en-US" sz="1800" b="1" dirty="0">
              <a:solidFill>
                <a:srgbClr val="000000"/>
              </a:solidFill>
              <a:latin typeface="Arial"/>
              <a:ea typeface="ＭＳ Ｐゴシック" charset="0"/>
            </a:endParaRPr>
          </a:p>
        </p:txBody>
      </p:sp>
      <p:sp>
        <p:nvSpPr>
          <p:cNvPr id="14" name="Freeform 13"/>
          <p:cNvSpPr/>
          <p:nvPr/>
        </p:nvSpPr>
        <p:spPr bwMode="auto">
          <a:xfrm flipH="1">
            <a:off x="1268738" y="2512754"/>
            <a:ext cx="438912" cy="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nvGrpSpPr>
          <p:cNvPr id="15" name="Group 14"/>
          <p:cNvGrpSpPr/>
          <p:nvPr/>
        </p:nvGrpSpPr>
        <p:grpSpPr>
          <a:xfrm>
            <a:off x="1828800" y="1473201"/>
            <a:ext cx="1473412" cy="552450"/>
            <a:chOff x="1828800" y="1460500"/>
            <a:chExt cx="1473412" cy="571585"/>
          </a:xfrm>
        </p:grpSpPr>
        <p:sp>
          <p:nvSpPr>
            <p:cNvPr id="16" name="Freeform 3"/>
            <p:cNvSpPr/>
            <p:nvPr/>
          </p:nvSpPr>
          <p:spPr>
            <a:xfrm rot="21180000">
              <a:off x="2062527" y="1764283"/>
              <a:ext cx="1239685" cy="267802"/>
            </a:xfrm>
            <a:custGeom>
              <a:avLst/>
              <a:gdLst>
                <a:gd name="connsiteX0" fmla="*/ 9525 w 1759064"/>
                <a:gd name="connsiteY0" fmla="*/ 229565 h 239090"/>
                <a:gd name="connsiteX1" fmla="*/ 9525 w 1759064"/>
                <a:gd name="connsiteY1" fmla="*/ 9525 h 239090"/>
                <a:gd name="connsiteX2" fmla="*/ 1749539 w 1759064"/>
                <a:gd name="connsiteY2" fmla="*/ 9525 h 239090"/>
                <a:gd name="connsiteX3" fmla="*/ 1749539 w 1759064"/>
                <a:gd name="connsiteY3" fmla="*/ 229565 h 239090"/>
              </a:gdLst>
              <a:ahLst/>
              <a:cxnLst>
                <a:cxn ang="0">
                  <a:pos x="connsiteX0" y="connsiteY0"/>
                </a:cxn>
                <a:cxn ang="1">
                  <a:pos x="connsiteX1" y="connsiteY1"/>
                </a:cxn>
                <a:cxn ang="2">
                  <a:pos x="connsiteX2" y="connsiteY2"/>
                </a:cxn>
                <a:cxn ang="3">
                  <a:pos x="connsiteX3" y="connsiteY3"/>
                </a:cxn>
              </a:cxnLst>
              <a:rect l="l" t="t" r="r" b="b"/>
              <a:pathLst>
                <a:path w="1759064" h="239090">
                  <a:moveTo>
                    <a:pt x="9525" y="229565"/>
                  </a:moveTo>
                  <a:lnTo>
                    <a:pt x="9525" y="9525"/>
                  </a:lnTo>
                  <a:lnTo>
                    <a:pt x="1749539" y="9525"/>
                  </a:lnTo>
                  <a:lnTo>
                    <a:pt x="1749539" y="22956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7" name="Freeform 16"/>
            <p:cNvSpPr/>
            <p:nvPr/>
          </p:nvSpPr>
          <p:spPr bwMode="auto">
            <a:xfrm>
              <a:off x="1828800" y="1460500"/>
              <a:ext cx="819150" cy="317500"/>
            </a:xfrm>
            <a:custGeom>
              <a:avLst/>
              <a:gdLst>
                <a:gd name="connsiteX0" fmla="*/ 0 w 819150"/>
                <a:gd name="connsiteY0" fmla="*/ 0 h 317500"/>
                <a:gd name="connsiteX1" fmla="*/ 819150 w 819150"/>
                <a:gd name="connsiteY1" fmla="*/ 317500 h 317500"/>
              </a:gdLst>
              <a:ahLst/>
              <a:cxnLst>
                <a:cxn ang="0">
                  <a:pos x="connsiteX0" y="connsiteY0"/>
                </a:cxn>
                <a:cxn ang="0">
                  <a:pos x="connsiteX1" y="connsiteY1"/>
                </a:cxn>
              </a:cxnLst>
              <a:rect l="l" t="t" r="r" b="b"/>
              <a:pathLst>
                <a:path w="819150" h="317500">
                  <a:moveTo>
                    <a:pt x="0" y="0"/>
                  </a:moveTo>
                  <a:lnTo>
                    <a:pt x="819150" y="3175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sp>
        <p:nvSpPr>
          <p:cNvPr id="19" name="TextBox 11"/>
          <p:cNvSpPr txBox="1">
            <a:spLocks noChangeArrowheads="1"/>
          </p:cNvSpPr>
          <p:nvPr/>
        </p:nvSpPr>
        <p:spPr bwMode="auto">
          <a:xfrm>
            <a:off x="7120731" y="4953794"/>
            <a:ext cx="10130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smtClean="0">
                <a:solidFill>
                  <a:srgbClr val="000000"/>
                </a:solidFill>
                <a:latin typeface="Arial"/>
                <a:ea typeface="ＭＳ Ｐゴシック" charset="0"/>
              </a:rPr>
              <a:t>Catalysis</a:t>
            </a:r>
            <a:endParaRPr lang="en-US" sz="1800" b="1" dirty="0">
              <a:solidFill>
                <a:srgbClr val="000000"/>
              </a:solidFill>
              <a:latin typeface="Arial"/>
              <a:ea typeface="ＭＳ Ｐゴシック" charset="0"/>
            </a:endParaRPr>
          </a:p>
        </p:txBody>
      </p:sp>
      <p:sp>
        <p:nvSpPr>
          <p:cNvPr id="20" name="TextBox 5"/>
          <p:cNvSpPr txBox="1">
            <a:spLocks noChangeArrowheads="1"/>
          </p:cNvSpPr>
          <p:nvPr/>
        </p:nvSpPr>
        <p:spPr bwMode="auto">
          <a:xfrm>
            <a:off x="4387850" y="640080"/>
            <a:ext cx="25423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Substrate (</a:t>
            </a:r>
            <a:r>
              <a:rPr lang="en-US" sz="1800" b="1" dirty="0" smtClean="0">
                <a:solidFill>
                  <a:srgbClr val="000000"/>
                </a:solidFill>
                <a:latin typeface="Arial"/>
                <a:ea typeface="ＭＳ Ｐゴシック" charset="0"/>
              </a:rPr>
              <a:t>lactose</a:t>
            </a:r>
            <a:r>
              <a:rPr lang="zh-CN" altLang="en-US" sz="1800" b="1" dirty="0" smtClean="0">
                <a:solidFill>
                  <a:srgbClr val="000000"/>
                </a:solidFill>
                <a:latin typeface="楷体" panose="02010609060101010101" pitchFamily="49" charset="-122"/>
                <a:ea typeface="楷体" panose="02010609060101010101" pitchFamily="49" charset="-122"/>
              </a:rPr>
              <a:t>乳糖</a:t>
            </a:r>
            <a:r>
              <a:rPr lang="en-US" sz="1800" b="1" dirty="0" smtClean="0">
                <a:solidFill>
                  <a:srgbClr val="000000"/>
                </a:solidFill>
                <a:latin typeface="Arial"/>
                <a:ea typeface="ＭＳ Ｐゴシック" charset="0"/>
              </a:rPr>
              <a:t>)</a:t>
            </a:r>
            <a:endParaRPr lang="en-US" sz="1800" b="1" dirty="0">
              <a:solidFill>
                <a:srgbClr val="000000"/>
              </a:solidFill>
              <a:latin typeface="Arial"/>
              <a:ea typeface="ＭＳ Ｐゴシック" charset="0"/>
            </a:endParaRPr>
          </a:p>
        </p:txBody>
      </p:sp>
      <p:sp>
        <p:nvSpPr>
          <p:cNvPr id="21" name="TextBox 6"/>
          <p:cNvSpPr txBox="1">
            <a:spLocks noChangeArrowheads="1"/>
          </p:cNvSpPr>
          <p:nvPr/>
        </p:nvSpPr>
        <p:spPr bwMode="auto">
          <a:xfrm>
            <a:off x="7234240" y="1625122"/>
            <a:ext cx="1064394"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Substrate</a:t>
            </a:r>
          </a:p>
          <a:p>
            <a:pPr eaLnBrk="0" hangingPunct="0">
              <a:lnSpc>
                <a:spcPts val="2000"/>
              </a:lnSpc>
            </a:pPr>
            <a:r>
              <a:rPr lang="en-US" sz="1800" b="1" dirty="0" smtClean="0">
                <a:solidFill>
                  <a:srgbClr val="000000"/>
                </a:solidFill>
                <a:latin typeface="Arial"/>
                <a:ea typeface="ＭＳ Ｐゴシック" charset="0"/>
              </a:rPr>
              <a:t>binding</a:t>
            </a:r>
            <a:endParaRPr lang="en-US" sz="1800" b="1" dirty="0">
              <a:solidFill>
                <a:srgbClr val="000000"/>
              </a:solidFill>
              <a:latin typeface="Arial"/>
              <a:ea typeface="ＭＳ Ｐゴシック" charset="0"/>
            </a:endParaRPr>
          </a:p>
        </p:txBody>
      </p:sp>
      <p:sp>
        <p:nvSpPr>
          <p:cNvPr id="22" name="TextBox 2"/>
          <p:cNvSpPr txBox="1">
            <a:spLocks noChangeArrowheads="1"/>
          </p:cNvSpPr>
          <p:nvPr/>
        </p:nvSpPr>
        <p:spPr bwMode="auto">
          <a:xfrm>
            <a:off x="1909763" y="729880"/>
            <a:ext cx="1064394"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Ready for</a:t>
            </a:r>
          </a:p>
          <a:p>
            <a:pPr eaLnBrk="0" hangingPunct="0">
              <a:lnSpc>
                <a:spcPts val="2000"/>
              </a:lnSpc>
            </a:pPr>
            <a:r>
              <a:rPr lang="en-US" sz="1800" b="1" dirty="0" smtClean="0">
                <a:solidFill>
                  <a:srgbClr val="000000"/>
                </a:solidFill>
                <a:latin typeface="Arial"/>
                <a:ea typeface="ＭＳ Ｐゴシック" charset="0"/>
              </a:rPr>
              <a:t>substrate</a:t>
            </a:r>
            <a:endParaRPr lang="en-US" sz="1800" b="1" dirty="0">
              <a:solidFill>
                <a:srgbClr val="000000"/>
              </a:solidFill>
              <a:latin typeface="Arial"/>
              <a:ea typeface="ＭＳ Ｐゴシック" charset="0"/>
            </a:endParaRPr>
          </a:p>
        </p:txBody>
      </p:sp>
      <p:sp>
        <p:nvSpPr>
          <p:cNvPr id="23" name="TextBox 22"/>
          <p:cNvSpPr txBox="1">
            <a:spLocks noChangeArrowheads="1"/>
          </p:cNvSpPr>
          <p:nvPr/>
        </p:nvSpPr>
        <p:spPr bwMode="auto">
          <a:xfrm>
            <a:off x="644526" y="1267213"/>
            <a:ext cx="1154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Active site</a:t>
            </a:r>
          </a:p>
        </p:txBody>
      </p:sp>
      <p:sp>
        <p:nvSpPr>
          <p:cNvPr id="24" name="TextBox 23"/>
          <p:cNvSpPr txBox="1">
            <a:spLocks noChangeArrowheads="1"/>
          </p:cNvSpPr>
          <p:nvPr/>
        </p:nvSpPr>
        <p:spPr bwMode="auto">
          <a:xfrm>
            <a:off x="342107" y="2378461"/>
            <a:ext cx="936154"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Enzyme</a:t>
            </a:r>
          </a:p>
          <a:p>
            <a:pPr eaLnBrk="0" hangingPunct="0">
              <a:lnSpc>
                <a:spcPts val="2000"/>
              </a:lnSpc>
            </a:pPr>
            <a:r>
              <a:rPr lang="en-US" sz="1800" b="1" dirty="0" smtClean="0">
                <a:solidFill>
                  <a:srgbClr val="000000"/>
                </a:solidFill>
                <a:latin typeface="Arial"/>
                <a:ea typeface="ＭＳ Ｐゴシック" charset="0"/>
              </a:rPr>
              <a:t>(lactase)</a:t>
            </a:r>
            <a:endParaRPr lang="en-US" sz="1800" b="1" dirty="0">
              <a:solidFill>
                <a:srgbClr val="000000"/>
              </a:solidFill>
              <a:latin typeface="Arial"/>
              <a:ea typeface="ＭＳ Ｐゴシック" charset="0"/>
            </a:endParaRPr>
          </a:p>
        </p:txBody>
      </p:sp>
      <p:grpSp>
        <p:nvGrpSpPr>
          <p:cNvPr id="25" name="Group 24"/>
          <p:cNvGrpSpPr/>
          <p:nvPr/>
        </p:nvGrpSpPr>
        <p:grpSpPr>
          <a:xfrm>
            <a:off x="1507156" y="682947"/>
            <a:ext cx="320040" cy="320040"/>
            <a:chOff x="1507156" y="682947"/>
            <a:chExt cx="320040" cy="320040"/>
          </a:xfrm>
        </p:grpSpPr>
        <p:sp>
          <p:nvSpPr>
            <p:cNvPr id="26" name="Freeform 3"/>
            <p:cNvSpPr/>
            <p:nvPr/>
          </p:nvSpPr>
          <p:spPr>
            <a:xfrm>
              <a:off x="1507156" y="682947"/>
              <a:ext cx="320040" cy="320040"/>
            </a:xfrm>
            <a:custGeom>
              <a:avLst/>
              <a:gdLst>
                <a:gd name="connsiteX0" fmla="*/ 256006 w 256006"/>
                <a:gd name="connsiteY0" fmla="*/ 127990 h 255981"/>
                <a:gd name="connsiteX1" fmla="*/ 127965 w 256006"/>
                <a:gd name="connsiteY1" fmla="*/ 255981 h 255981"/>
                <a:gd name="connsiteX2" fmla="*/ 0 w 256006"/>
                <a:gd name="connsiteY2" fmla="*/ 127990 h 255981"/>
                <a:gd name="connsiteX3" fmla="*/ 127965 w 256006"/>
                <a:gd name="connsiteY3" fmla="*/ 0 h 255981"/>
                <a:gd name="connsiteX4" fmla="*/ 256006 w 256006"/>
                <a:gd name="connsiteY4" fmla="*/ 127990 h 25598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6006" h="255981">
                  <a:moveTo>
                    <a:pt x="256006" y="127990"/>
                  </a:moveTo>
                  <a:cubicBezTo>
                    <a:pt x="256006" y="198704"/>
                    <a:pt x="198691" y="255981"/>
                    <a:pt x="127965" y="255981"/>
                  </a:cubicBezTo>
                  <a:cubicBezTo>
                    <a:pt x="57302" y="255981"/>
                    <a:pt x="0" y="198704"/>
                    <a:pt x="0" y="127990"/>
                  </a:cubicBezTo>
                  <a:cubicBezTo>
                    <a:pt x="0" y="57264"/>
                    <a:pt x="57302" y="0"/>
                    <a:pt x="127965" y="0"/>
                  </a:cubicBezTo>
                  <a:cubicBezTo>
                    <a:pt x="198691" y="0"/>
                    <a:pt x="256006" y="57264"/>
                    <a:pt x="256006" y="1279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sz="1800" b="1" dirty="0">
                <a:solidFill>
                  <a:srgbClr val="FFFFFF"/>
                </a:solidFill>
                <a:latin typeface="Arial" pitchFamily="34" charset="0"/>
                <a:cs typeface="Arial" pitchFamily="34" charset="0"/>
              </a:endParaRPr>
            </a:p>
          </p:txBody>
        </p:sp>
        <p:sp>
          <p:nvSpPr>
            <p:cNvPr id="27" name="TextBox 26"/>
            <p:cNvSpPr txBox="1"/>
            <p:nvPr/>
          </p:nvSpPr>
          <p:spPr>
            <a:xfrm>
              <a:off x="1600818" y="706864"/>
              <a:ext cx="128240"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FFFFFF"/>
                  </a:solidFill>
                  <a:latin typeface="Arial"/>
                  <a:ea typeface="ＭＳ Ｐゴシック" charset="0"/>
                </a:rPr>
                <a:t>1</a:t>
              </a:r>
            </a:p>
          </p:txBody>
        </p:sp>
      </p:grpSp>
      <p:grpSp>
        <p:nvGrpSpPr>
          <p:cNvPr id="28" name="Group 27"/>
          <p:cNvGrpSpPr/>
          <p:nvPr/>
        </p:nvGrpSpPr>
        <p:grpSpPr>
          <a:xfrm>
            <a:off x="6844365" y="1590245"/>
            <a:ext cx="320040" cy="320040"/>
            <a:chOff x="1507156" y="682947"/>
            <a:chExt cx="320040" cy="320040"/>
          </a:xfrm>
        </p:grpSpPr>
        <p:sp>
          <p:nvSpPr>
            <p:cNvPr id="29" name="Freeform 3"/>
            <p:cNvSpPr/>
            <p:nvPr/>
          </p:nvSpPr>
          <p:spPr>
            <a:xfrm>
              <a:off x="1507156" y="682947"/>
              <a:ext cx="320040" cy="320040"/>
            </a:xfrm>
            <a:custGeom>
              <a:avLst/>
              <a:gdLst>
                <a:gd name="connsiteX0" fmla="*/ 256006 w 256006"/>
                <a:gd name="connsiteY0" fmla="*/ 127990 h 255981"/>
                <a:gd name="connsiteX1" fmla="*/ 127965 w 256006"/>
                <a:gd name="connsiteY1" fmla="*/ 255981 h 255981"/>
                <a:gd name="connsiteX2" fmla="*/ 0 w 256006"/>
                <a:gd name="connsiteY2" fmla="*/ 127990 h 255981"/>
                <a:gd name="connsiteX3" fmla="*/ 127965 w 256006"/>
                <a:gd name="connsiteY3" fmla="*/ 0 h 255981"/>
                <a:gd name="connsiteX4" fmla="*/ 256006 w 256006"/>
                <a:gd name="connsiteY4" fmla="*/ 127990 h 25598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6006" h="255981">
                  <a:moveTo>
                    <a:pt x="256006" y="127990"/>
                  </a:moveTo>
                  <a:cubicBezTo>
                    <a:pt x="256006" y="198704"/>
                    <a:pt x="198691" y="255981"/>
                    <a:pt x="127965" y="255981"/>
                  </a:cubicBezTo>
                  <a:cubicBezTo>
                    <a:pt x="57302" y="255981"/>
                    <a:pt x="0" y="198704"/>
                    <a:pt x="0" y="127990"/>
                  </a:cubicBezTo>
                  <a:cubicBezTo>
                    <a:pt x="0" y="57264"/>
                    <a:pt x="57302" y="0"/>
                    <a:pt x="127965" y="0"/>
                  </a:cubicBezTo>
                  <a:cubicBezTo>
                    <a:pt x="198691" y="0"/>
                    <a:pt x="256006" y="57264"/>
                    <a:pt x="256006" y="1279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sz="1800" b="1" dirty="0">
                <a:solidFill>
                  <a:srgbClr val="FFFFFF"/>
                </a:solidFill>
                <a:latin typeface="Arial" pitchFamily="34" charset="0"/>
                <a:cs typeface="Arial" pitchFamily="34" charset="0"/>
              </a:endParaRPr>
            </a:p>
          </p:txBody>
        </p:sp>
        <p:sp>
          <p:nvSpPr>
            <p:cNvPr id="30" name="TextBox 29"/>
            <p:cNvSpPr txBox="1"/>
            <p:nvPr/>
          </p:nvSpPr>
          <p:spPr>
            <a:xfrm>
              <a:off x="1607961" y="704483"/>
              <a:ext cx="128240"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smtClean="0">
                  <a:solidFill>
                    <a:srgbClr val="FFFFFF"/>
                  </a:solidFill>
                  <a:latin typeface="Arial"/>
                  <a:ea typeface="ＭＳ Ｐゴシック" charset="0"/>
                </a:rPr>
                <a:t>2</a:t>
              </a:r>
              <a:endParaRPr lang="en-US" sz="1800" b="1" dirty="0">
                <a:solidFill>
                  <a:srgbClr val="FFFFFF"/>
                </a:solidFill>
                <a:latin typeface="Arial"/>
                <a:ea typeface="ＭＳ Ｐゴシック" charset="0"/>
              </a:endParaRPr>
            </a:p>
          </p:txBody>
        </p:sp>
      </p:grpSp>
      <p:grpSp>
        <p:nvGrpSpPr>
          <p:cNvPr id="31" name="Group 30"/>
          <p:cNvGrpSpPr/>
          <p:nvPr/>
        </p:nvGrpSpPr>
        <p:grpSpPr>
          <a:xfrm>
            <a:off x="6729560" y="4927420"/>
            <a:ext cx="320040" cy="320040"/>
            <a:chOff x="1507156" y="682947"/>
            <a:chExt cx="320040" cy="320040"/>
          </a:xfrm>
        </p:grpSpPr>
        <p:sp>
          <p:nvSpPr>
            <p:cNvPr id="32" name="Freeform 3"/>
            <p:cNvSpPr/>
            <p:nvPr/>
          </p:nvSpPr>
          <p:spPr>
            <a:xfrm>
              <a:off x="1507156" y="682947"/>
              <a:ext cx="320040" cy="320040"/>
            </a:xfrm>
            <a:custGeom>
              <a:avLst/>
              <a:gdLst>
                <a:gd name="connsiteX0" fmla="*/ 256006 w 256006"/>
                <a:gd name="connsiteY0" fmla="*/ 127990 h 255981"/>
                <a:gd name="connsiteX1" fmla="*/ 127965 w 256006"/>
                <a:gd name="connsiteY1" fmla="*/ 255981 h 255981"/>
                <a:gd name="connsiteX2" fmla="*/ 0 w 256006"/>
                <a:gd name="connsiteY2" fmla="*/ 127990 h 255981"/>
                <a:gd name="connsiteX3" fmla="*/ 127965 w 256006"/>
                <a:gd name="connsiteY3" fmla="*/ 0 h 255981"/>
                <a:gd name="connsiteX4" fmla="*/ 256006 w 256006"/>
                <a:gd name="connsiteY4" fmla="*/ 127990 h 25598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6006" h="255981">
                  <a:moveTo>
                    <a:pt x="256006" y="127990"/>
                  </a:moveTo>
                  <a:cubicBezTo>
                    <a:pt x="256006" y="198704"/>
                    <a:pt x="198691" y="255981"/>
                    <a:pt x="127965" y="255981"/>
                  </a:cubicBezTo>
                  <a:cubicBezTo>
                    <a:pt x="57302" y="255981"/>
                    <a:pt x="0" y="198704"/>
                    <a:pt x="0" y="127990"/>
                  </a:cubicBezTo>
                  <a:cubicBezTo>
                    <a:pt x="0" y="57264"/>
                    <a:pt x="57302" y="0"/>
                    <a:pt x="127965" y="0"/>
                  </a:cubicBezTo>
                  <a:cubicBezTo>
                    <a:pt x="198691" y="0"/>
                    <a:pt x="256006" y="57264"/>
                    <a:pt x="256006" y="1279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sz="1800" b="1" dirty="0">
                <a:solidFill>
                  <a:srgbClr val="FFFFFF"/>
                </a:solidFill>
                <a:latin typeface="Arial" pitchFamily="34" charset="0"/>
                <a:cs typeface="Arial" pitchFamily="34" charset="0"/>
              </a:endParaRPr>
            </a:p>
          </p:txBody>
        </p:sp>
        <p:sp>
          <p:nvSpPr>
            <p:cNvPr id="33" name="TextBox 32"/>
            <p:cNvSpPr txBox="1"/>
            <p:nvPr/>
          </p:nvSpPr>
          <p:spPr>
            <a:xfrm>
              <a:off x="1607961" y="704483"/>
              <a:ext cx="128240"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smtClean="0">
                  <a:solidFill>
                    <a:srgbClr val="FFFFFF"/>
                  </a:solidFill>
                  <a:latin typeface="Arial"/>
                  <a:ea typeface="ＭＳ Ｐゴシック" charset="0"/>
                </a:rPr>
                <a:t>3</a:t>
              </a:r>
              <a:endParaRPr lang="en-US" sz="1800" b="1" dirty="0">
                <a:solidFill>
                  <a:srgbClr val="FFFFFF"/>
                </a:solidFill>
                <a:latin typeface="Arial"/>
                <a:ea typeface="ＭＳ Ｐゴシック" charset="0"/>
              </a:endParaRPr>
            </a:p>
          </p:txBody>
        </p:sp>
      </p:grpSp>
      <p:grpSp>
        <p:nvGrpSpPr>
          <p:cNvPr id="34" name="Group 33"/>
          <p:cNvGrpSpPr/>
          <p:nvPr/>
        </p:nvGrpSpPr>
        <p:grpSpPr>
          <a:xfrm>
            <a:off x="1052062" y="4925776"/>
            <a:ext cx="320040" cy="320040"/>
            <a:chOff x="1507156" y="682947"/>
            <a:chExt cx="320040" cy="320040"/>
          </a:xfrm>
        </p:grpSpPr>
        <p:sp>
          <p:nvSpPr>
            <p:cNvPr id="35" name="Freeform 3"/>
            <p:cNvSpPr/>
            <p:nvPr/>
          </p:nvSpPr>
          <p:spPr>
            <a:xfrm>
              <a:off x="1507156" y="682947"/>
              <a:ext cx="320040" cy="320040"/>
            </a:xfrm>
            <a:custGeom>
              <a:avLst/>
              <a:gdLst>
                <a:gd name="connsiteX0" fmla="*/ 256006 w 256006"/>
                <a:gd name="connsiteY0" fmla="*/ 127990 h 255981"/>
                <a:gd name="connsiteX1" fmla="*/ 127965 w 256006"/>
                <a:gd name="connsiteY1" fmla="*/ 255981 h 255981"/>
                <a:gd name="connsiteX2" fmla="*/ 0 w 256006"/>
                <a:gd name="connsiteY2" fmla="*/ 127990 h 255981"/>
                <a:gd name="connsiteX3" fmla="*/ 127965 w 256006"/>
                <a:gd name="connsiteY3" fmla="*/ 0 h 255981"/>
                <a:gd name="connsiteX4" fmla="*/ 256006 w 256006"/>
                <a:gd name="connsiteY4" fmla="*/ 127990 h 25598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6006" h="255981">
                  <a:moveTo>
                    <a:pt x="256006" y="127990"/>
                  </a:moveTo>
                  <a:cubicBezTo>
                    <a:pt x="256006" y="198704"/>
                    <a:pt x="198691" y="255981"/>
                    <a:pt x="127965" y="255981"/>
                  </a:cubicBezTo>
                  <a:cubicBezTo>
                    <a:pt x="57302" y="255981"/>
                    <a:pt x="0" y="198704"/>
                    <a:pt x="0" y="127990"/>
                  </a:cubicBezTo>
                  <a:cubicBezTo>
                    <a:pt x="0" y="57264"/>
                    <a:pt x="57302" y="0"/>
                    <a:pt x="127965" y="0"/>
                  </a:cubicBezTo>
                  <a:cubicBezTo>
                    <a:pt x="198691" y="0"/>
                    <a:pt x="256006" y="57264"/>
                    <a:pt x="256006" y="1279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sz="1800" b="1" dirty="0">
                <a:solidFill>
                  <a:srgbClr val="FFFFFF"/>
                </a:solidFill>
                <a:latin typeface="Arial" pitchFamily="34" charset="0"/>
                <a:cs typeface="Arial" pitchFamily="34" charset="0"/>
              </a:endParaRPr>
            </a:p>
          </p:txBody>
        </p:sp>
        <p:sp>
          <p:nvSpPr>
            <p:cNvPr id="36" name="TextBox 35"/>
            <p:cNvSpPr txBox="1"/>
            <p:nvPr/>
          </p:nvSpPr>
          <p:spPr>
            <a:xfrm>
              <a:off x="1603199" y="699721"/>
              <a:ext cx="128240"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smtClean="0">
                  <a:solidFill>
                    <a:srgbClr val="FFFFFF"/>
                  </a:solidFill>
                  <a:latin typeface="Arial"/>
                  <a:ea typeface="ＭＳ Ｐゴシック" charset="0"/>
                </a:rPr>
                <a:t>4</a:t>
              </a:r>
              <a:endParaRPr lang="en-US" sz="1800" b="1" dirty="0">
                <a:solidFill>
                  <a:srgbClr val="FFFFFF"/>
                </a:solidFill>
                <a:latin typeface="Arial"/>
                <a:ea typeface="ＭＳ Ｐゴシック" charset="0"/>
              </a:endParaRPr>
            </a:p>
          </p:txBody>
        </p:sp>
      </p:gr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00892" y="442171"/>
            <a:ext cx="8543108" cy="958863"/>
          </a:xfrm>
        </p:spPr>
        <p:txBody>
          <a:bodyPr/>
          <a:lstStyle/>
          <a:p>
            <a:r>
              <a:rPr lang="en-US" sz="4000" dirty="0" smtClean="0">
                <a:solidFill>
                  <a:srgbClr val="FF0000"/>
                </a:solidFill>
                <a:latin typeface="Cambria" panose="02040503050406030204" pitchFamily="18" charset="0"/>
              </a:rPr>
              <a:t>Enzyme Inhibitors</a:t>
            </a:r>
          </a:p>
        </p:txBody>
      </p:sp>
      <p:sp>
        <p:nvSpPr>
          <p:cNvPr id="100355" name="Rectangle 3"/>
          <p:cNvSpPr>
            <a:spLocks noGrp="1" noChangeArrowheads="1"/>
          </p:cNvSpPr>
          <p:nvPr>
            <p:ph idx="1"/>
          </p:nvPr>
        </p:nvSpPr>
        <p:spPr>
          <a:xfrm>
            <a:off x="648070" y="1458729"/>
            <a:ext cx="7995990" cy="4949054"/>
          </a:xfrm>
        </p:spPr>
        <p:txBody>
          <a:bodyPr/>
          <a:lstStyle/>
          <a:p>
            <a:r>
              <a:rPr lang="en-US" b="1" dirty="0" smtClean="0">
                <a:latin typeface="Cambria" panose="02040503050406030204" pitchFamily="18" charset="0"/>
              </a:rPr>
              <a:t>Certain molecules inhibit a metabolic reaction by </a:t>
            </a:r>
          </a:p>
          <a:p>
            <a:pPr lvl="1"/>
            <a:r>
              <a:rPr lang="en-US" b="1" dirty="0" smtClean="0">
                <a:latin typeface="Cambria" panose="02040503050406030204" pitchFamily="18" charset="0"/>
              </a:rPr>
              <a:t>binding to an enzyme and </a:t>
            </a:r>
          </a:p>
          <a:p>
            <a:pPr lvl="1"/>
            <a:r>
              <a:rPr lang="en-US" b="1" dirty="0" smtClean="0">
                <a:latin typeface="Cambria" panose="02040503050406030204" pitchFamily="18" charset="0"/>
              </a:rPr>
              <a:t>disrupting its function.</a:t>
            </a:r>
          </a:p>
          <a:p>
            <a:r>
              <a:rPr lang="en-US" b="1" dirty="0" smtClean="0">
                <a:latin typeface="Cambria" panose="02040503050406030204" pitchFamily="18" charset="0"/>
              </a:rPr>
              <a:t>Some of these </a:t>
            </a:r>
            <a:r>
              <a:rPr lang="en-US" b="1" dirty="0" smtClean="0">
                <a:solidFill>
                  <a:srgbClr val="FF0000"/>
                </a:solidFill>
                <a:latin typeface="Cambria" panose="02040503050406030204" pitchFamily="18" charset="0"/>
              </a:rPr>
              <a:t>enzyme inhibitors</a:t>
            </a:r>
            <a:r>
              <a:rPr lang="zh-CN" altLang="en-US" sz="2000" b="1" dirty="0" smtClean="0">
                <a:solidFill>
                  <a:srgbClr val="FF0000"/>
                </a:solidFill>
                <a:latin typeface="楷体" panose="02010609060101010101" pitchFamily="49" charset="-122"/>
                <a:ea typeface="楷体" panose="02010609060101010101" pitchFamily="49" charset="-122"/>
              </a:rPr>
              <a:t>（酶抑制剂）</a:t>
            </a:r>
            <a:r>
              <a:rPr lang="en-US" b="1" dirty="0" smtClean="0">
                <a:solidFill>
                  <a:srgbClr val="FF0000"/>
                </a:solidFill>
                <a:latin typeface="Cambria" panose="02040503050406030204" pitchFamily="18" charset="0"/>
              </a:rPr>
              <a:t> </a:t>
            </a:r>
            <a:r>
              <a:rPr lang="en-US" b="1" dirty="0" smtClean="0">
                <a:latin typeface="Cambria" panose="02040503050406030204" pitchFamily="18" charset="0"/>
              </a:rPr>
              <a:t>are actually substrate imposters that plug up the active site.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00892" y="443241"/>
            <a:ext cx="8543108" cy="958863"/>
          </a:xfrm>
        </p:spPr>
        <p:txBody>
          <a:bodyPr/>
          <a:lstStyle/>
          <a:p>
            <a:r>
              <a:rPr lang="en-US" sz="4000" dirty="0" smtClean="0">
                <a:solidFill>
                  <a:srgbClr val="FF0000"/>
                </a:solidFill>
                <a:latin typeface="Cambria" panose="02040503050406030204" pitchFamily="18" charset="0"/>
              </a:rPr>
              <a:t>Enzyme Inhibitors</a:t>
            </a:r>
          </a:p>
        </p:txBody>
      </p:sp>
      <p:sp>
        <p:nvSpPr>
          <p:cNvPr id="100355" name="Rectangle 3"/>
          <p:cNvSpPr>
            <a:spLocks noGrp="1" noChangeArrowheads="1"/>
          </p:cNvSpPr>
          <p:nvPr>
            <p:ph idx="1"/>
          </p:nvPr>
        </p:nvSpPr>
        <p:spPr>
          <a:xfrm>
            <a:off x="701336" y="1500326"/>
            <a:ext cx="8129155" cy="4781480"/>
          </a:xfrm>
        </p:spPr>
        <p:txBody>
          <a:bodyPr/>
          <a:lstStyle/>
          <a:p>
            <a:r>
              <a:rPr lang="en-US" b="1" dirty="0" smtClean="0">
                <a:latin typeface="Cambria" panose="02040503050406030204" pitchFamily="18" charset="0"/>
              </a:rPr>
              <a:t>Other inhibitors bind to the enzyme at a site remote from the active site, but the binding changes the enzyme’s shape so that the active site no longer accepts the substrate.</a:t>
            </a:r>
          </a:p>
          <a:p>
            <a:r>
              <a:rPr lang="en-US" b="1" dirty="0" smtClean="0">
                <a:latin typeface="Cambria" panose="02040503050406030204" pitchFamily="18" charset="0"/>
              </a:rPr>
              <a:t>In each case, an inhibitor disrupts the function of an enzyme by altering its shape.</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24" y="204216"/>
            <a:ext cx="6626352" cy="6449568"/>
          </a:xfrm>
          <a:prstGeom prst="rect">
            <a:avLst/>
          </a:prstGeom>
        </p:spPr>
      </p:pic>
      <p:sp>
        <p:nvSpPr>
          <p:cNvPr id="4" name="TextBox 2"/>
          <p:cNvSpPr txBox="1">
            <a:spLocks noChangeArrowheads="1"/>
          </p:cNvSpPr>
          <p:nvPr/>
        </p:nvSpPr>
        <p:spPr bwMode="auto">
          <a:xfrm>
            <a:off x="1298351" y="249139"/>
            <a:ext cx="2486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smtClean="0">
                <a:solidFill>
                  <a:srgbClr val="000000"/>
                </a:solidFill>
                <a:latin typeface="Arial"/>
                <a:ea typeface="ＭＳ Ｐゴシック" charset="0"/>
              </a:rPr>
              <a:t>(a) Enzyme and substrate</a:t>
            </a:r>
          </a:p>
          <a:p>
            <a:pPr eaLnBrk="0" hangingPunct="0">
              <a:lnSpc>
                <a:spcPts val="1800"/>
              </a:lnSpc>
            </a:pPr>
            <a:r>
              <a:rPr lang="en-US" sz="1600" b="1" dirty="0" smtClean="0">
                <a:solidFill>
                  <a:srgbClr val="000000"/>
                </a:solidFill>
                <a:latin typeface="Arial"/>
                <a:ea typeface="ＭＳ Ｐゴシック" charset="0"/>
              </a:rPr>
              <a:t>binding normally</a:t>
            </a:r>
            <a:endParaRPr lang="en-US" sz="1600" b="1" dirty="0">
              <a:solidFill>
                <a:srgbClr val="000000"/>
              </a:solidFill>
              <a:latin typeface="Arial"/>
              <a:ea typeface="ＭＳ Ｐゴシック" charset="0"/>
            </a:endParaRPr>
          </a:p>
        </p:txBody>
      </p:sp>
      <p:sp>
        <p:nvSpPr>
          <p:cNvPr id="5" name="TextBox 4"/>
          <p:cNvSpPr txBox="1">
            <a:spLocks noChangeArrowheads="1"/>
          </p:cNvSpPr>
          <p:nvPr/>
        </p:nvSpPr>
        <p:spPr bwMode="auto">
          <a:xfrm>
            <a:off x="4110608" y="235647"/>
            <a:ext cx="82554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Substrate</a:t>
            </a:r>
          </a:p>
        </p:txBody>
      </p:sp>
      <p:sp>
        <p:nvSpPr>
          <p:cNvPr id="6" name="TextBox 5"/>
          <p:cNvSpPr txBox="1">
            <a:spLocks noChangeArrowheads="1"/>
          </p:cNvSpPr>
          <p:nvPr/>
        </p:nvSpPr>
        <p:spPr bwMode="auto">
          <a:xfrm>
            <a:off x="4078858" y="519810"/>
            <a:ext cx="8944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Active site</a:t>
            </a:r>
          </a:p>
        </p:txBody>
      </p:sp>
      <p:sp>
        <p:nvSpPr>
          <p:cNvPr id="7" name="TextBox 6"/>
          <p:cNvSpPr txBox="1">
            <a:spLocks noChangeArrowheads="1"/>
          </p:cNvSpPr>
          <p:nvPr/>
        </p:nvSpPr>
        <p:spPr bwMode="auto">
          <a:xfrm>
            <a:off x="4947220" y="1921573"/>
            <a:ext cx="6780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Enzyme</a:t>
            </a:r>
          </a:p>
        </p:txBody>
      </p:sp>
      <p:sp>
        <p:nvSpPr>
          <p:cNvPr id="8" name="TextBox 7"/>
          <p:cNvSpPr txBox="1">
            <a:spLocks noChangeArrowheads="1"/>
          </p:cNvSpPr>
          <p:nvPr/>
        </p:nvSpPr>
        <p:spPr bwMode="auto">
          <a:xfrm>
            <a:off x="1298351" y="2420046"/>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smtClean="0">
                <a:solidFill>
                  <a:srgbClr val="000000"/>
                </a:solidFill>
                <a:latin typeface="Arial"/>
                <a:ea typeface="ＭＳ Ｐゴシック" charset="0"/>
              </a:rPr>
              <a:t>(b) Enzyme inhibition by</a:t>
            </a:r>
          </a:p>
          <a:p>
            <a:pPr eaLnBrk="0" hangingPunct="0">
              <a:lnSpc>
                <a:spcPts val="1800"/>
              </a:lnSpc>
            </a:pPr>
            <a:r>
              <a:rPr lang="en-US" sz="1600" b="1" dirty="0" smtClean="0">
                <a:solidFill>
                  <a:srgbClr val="000000"/>
                </a:solidFill>
                <a:latin typeface="Arial"/>
                <a:ea typeface="ＭＳ Ｐゴシック" charset="0"/>
              </a:rPr>
              <a:t>a substrate imposter</a:t>
            </a:r>
            <a:endParaRPr lang="en-US" sz="1600" b="1" dirty="0">
              <a:solidFill>
                <a:srgbClr val="000000"/>
              </a:solidFill>
              <a:latin typeface="Arial"/>
              <a:ea typeface="ＭＳ Ｐゴシック" charset="0"/>
            </a:endParaRPr>
          </a:p>
        </p:txBody>
      </p:sp>
      <p:sp>
        <p:nvSpPr>
          <p:cNvPr id="9" name="TextBox 9"/>
          <p:cNvSpPr txBox="1">
            <a:spLocks noChangeArrowheads="1"/>
          </p:cNvSpPr>
          <p:nvPr/>
        </p:nvSpPr>
        <p:spPr bwMode="auto">
          <a:xfrm>
            <a:off x="4153470" y="2408935"/>
            <a:ext cx="7149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Inhibitor</a:t>
            </a:r>
          </a:p>
        </p:txBody>
      </p:sp>
      <p:sp>
        <p:nvSpPr>
          <p:cNvPr id="10" name="TextBox 10"/>
          <p:cNvSpPr txBox="1">
            <a:spLocks noChangeArrowheads="1"/>
          </p:cNvSpPr>
          <p:nvPr/>
        </p:nvSpPr>
        <p:spPr bwMode="auto">
          <a:xfrm>
            <a:off x="4110608" y="2686748"/>
            <a:ext cx="8944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Active site</a:t>
            </a:r>
          </a:p>
        </p:txBody>
      </p:sp>
      <p:sp>
        <p:nvSpPr>
          <p:cNvPr id="11" name="TextBox 11"/>
          <p:cNvSpPr txBox="1">
            <a:spLocks noChangeArrowheads="1"/>
          </p:cNvSpPr>
          <p:nvPr/>
        </p:nvSpPr>
        <p:spPr bwMode="auto">
          <a:xfrm>
            <a:off x="5669533" y="2451798"/>
            <a:ext cx="82554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Substrate</a:t>
            </a:r>
          </a:p>
        </p:txBody>
      </p:sp>
      <p:sp>
        <p:nvSpPr>
          <p:cNvPr id="12" name="TextBox 12"/>
          <p:cNvSpPr txBox="1">
            <a:spLocks noChangeArrowheads="1"/>
          </p:cNvSpPr>
          <p:nvPr/>
        </p:nvSpPr>
        <p:spPr bwMode="auto">
          <a:xfrm>
            <a:off x="4936108" y="4117085"/>
            <a:ext cx="6780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Enzyme</a:t>
            </a:r>
          </a:p>
        </p:txBody>
      </p:sp>
      <p:sp>
        <p:nvSpPr>
          <p:cNvPr id="13" name="TextBox 13"/>
          <p:cNvSpPr txBox="1">
            <a:spLocks noChangeArrowheads="1"/>
          </p:cNvSpPr>
          <p:nvPr/>
        </p:nvSpPr>
        <p:spPr bwMode="auto">
          <a:xfrm>
            <a:off x="1298351" y="4606828"/>
            <a:ext cx="25920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smtClean="0">
                <a:solidFill>
                  <a:srgbClr val="000000"/>
                </a:solidFill>
                <a:latin typeface="Arial"/>
                <a:ea typeface="ＭＳ Ｐゴシック" charset="0"/>
              </a:rPr>
              <a:t>(c) Inhibition of an enzyme</a:t>
            </a:r>
          </a:p>
          <a:p>
            <a:pPr eaLnBrk="0" hangingPunct="0">
              <a:lnSpc>
                <a:spcPts val="1800"/>
              </a:lnSpc>
            </a:pPr>
            <a:r>
              <a:rPr lang="en-US" sz="1600" b="1" dirty="0" smtClean="0">
                <a:solidFill>
                  <a:srgbClr val="000000"/>
                </a:solidFill>
                <a:latin typeface="Arial"/>
                <a:ea typeface="ＭＳ Ｐゴシック" charset="0"/>
              </a:rPr>
              <a:t>by a molecule that causes</a:t>
            </a:r>
          </a:p>
          <a:p>
            <a:pPr eaLnBrk="0" hangingPunct="0">
              <a:lnSpc>
                <a:spcPts val="1800"/>
              </a:lnSpc>
            </a:pPr>
            <a:r>
              <a:rPr lang="en-US" sz="1600" b="1" dirty="0" smtClean="0">
                <a:solidFill>
                  <a:srgbClr val="000000"/>
                </a:solidFill>
                <a:latin typeface="Arial"/>
                <a:ea typeface="ＭＳ Ｐゴシック" charset="0"/>
              </a:rPr>
              <a:t>the active site to change</a:t>
            </a:r>
          </a:p>
          <a:p>
            <a:pPr eaLnBrk="0" hangingPunct="0">
              <a:lnSpc>
                <a:spcPts val="1800"/>
              </a:lnSpc>
            </a:pPr>
            <a:r>
              <a:rPr lang="en-US" sz="1600" b="1" dirty="0" smtClean="0">
                <a:solidFill>
                  <a:srgbClr val="000000"/>
                </a:solidFill>
                <a:latin typeface="Arial"/>
                <a:ea typeface="ＭＳ Ｐゴシック" charset="0"/>
              </a:rPr>
              <a:t>shape</a:t>
            </a:r>
            <a:endParaRPr lang="en-US" sz="1600" b="1" dirty="0">
              <a:solidFill>
                <a:srgbClr val="000000"/>
              </a:solidFill>
              <a:latin typeface="Arial"/>
              <a:ea typeface="ＭＳ Ｐゴシック" charset="0"/>
            </a:endParaRPr>
          </a:p>
        </p:txBody>
      </p:sp>
      <p:sp>
        <p:nvSpPr>
          <p:cNvPr id="14" name="TextBox 17"/>
          <p:cNvSpPr txBox="1">
            <a:spLocks noChangeArrowheads="1"/>
          </p:cNvSpPr>
          <p:nvPr/>
        </p:nvSpPr>
        <p:spPr bwMode="auto">
          <a:xfrm>
            <a:off x="4215383" y="4825110"/>
            <a:ext cx="8944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Active site</a:t>
            </a:r>
          </a:p>
        </p:txBody>
      </p:sp>
      <p:sp>
        <p:nvSpPr>
          <p:cNvPr id="15" name="TextBox 18"/>
          <p:cNvSpPr txBox="1">
            <a:spLocks noChangeArrowheads="1"/>
          </p:cNvSpPr>
          <p:nvPr/>
        </p:nvSpPr>
        <p:spPr bwMode="auto">
          <a:xfrm>
            <a:off x="5590158" y="4685410"/>
            <a:ext cx="82554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Substrate</a:t>
            </a:r>
          </a:p>
        </p:txBody>
      </p:sp>
      <p:sp>
        <p:nvSpPr>
          <p:cNvPr id="16" name="TextBox 19"/>
          <p:cNvSpPr txBox="1">
            <a:spLocks noChangeArrowheads="1"/>
          </p:cNvSpPr>
          <p:nvPr/>
        </p:nvSpPr>
        <p:spPr bwMode="auto">
          <a:xfrm>
            <a:off x="3829620" y="5791898"/>
            <a:ext cx="7149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Inhibitor</a:t>
            </a:r>
          </a:p>
        </p:txBody>
      </p:sp>
      <p:sp>
        <p:nvSpPr>
          <p:cNvPr id="17" name="TextBox 20"/>
          <p:cNvSpPr txBox="1">
            <a:spLocks noChangeArrowheads="1"/>
          </p:cNvSpPr>
          <p:nvPr/>
        </p:nvSpPr>
        <p:spPr bwMode="auto">
          <a:xfrm>
            <a:off x="4937695" y="6226873"/>
            <a:ext cx="6780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Enzyme</a:t>
            </a:r>
          </a:p>
        </p:txBody>
      </p:sp>
      <p:sp>
        <p:nvSpPr>
          <p:cNvPr id="19" name="Freeform 18"/>
          <p:cNvSpPr/>
          <p:nvPr/>
        </p:nvSpPr>
        <p:spPr bwMode="auto">
          <a:xfrm flipH="1">
            <a:off x="5005083" y="657224"/>
            <a:ext cx="346120" cy="452813"/>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0" name="Freeform 19"/>
          <p:cNvSpPr/>
          <p:nvPr/>
        </p:nvSpPr>
        <p:spPr bwMode="auto">
          <a:xfrm flipH="1">
            <a:off x="5024433" y="2862484"/>
            <a:ext cx="312479" cy="452813"/>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1" name="Freeform 20"/>
          <p:cNvSpPr/>
          <p:nvPr/>
        </p:nvSpPr>
        <p:spPr bwMode="auto">
          <a:xfrm flipH="1">
            <a:off x="5136355" y="5003006"/>
            <a:ext cx="236276" cy="414948"/>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2" name="Freeform 21"/>
          <p:cNvSpPr/>
          <p:nvPr/>
        </p:nvSpPr>
        <p:spPr bwMode="auto">
          <a:xfrm flipH="1">
            <a:off x="4233862" y="6002580"/>
            <a:ext cx="169355" cy="312426"/>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3" name="Freeform 22"/>
          <p:cNvSpPr/>
          <p:nvPr/>
        </p:nvSpPr>
        <p:spPr bwMode="auto">
          <a:xfrm flipH="1">
            <a:off x="6523038" y="2605882"/>
            <a:ext cx="215274" cy="72544"/>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4" name="Freeform 23"/>
          <p:cNvSpPr/>
          <p:nvPr/>
        </p:nvSpPr>
        <p:spPr bwMode="auto">
          <a:xfrm flipH="1">
            <a:off x="4880299" y="2584204"/>
            <a:ext cx="237744" cy="72544"/>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5" name="Freeform 24"/>
          <p:cNvSpPr/>
          <p:nvPr/>
        </p:nvSpPr>
        <p:spPr bwMode="auto">
          <a:xfrm flipH="1">
            <a:off x="6450806" y="4825109"/>
            <a:ext cx="236537" cy="68601"/>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6" name="Freeform 25"/>
          <p:cNvSpPr/>
          <p:nvPr/>
        </p:nvSpPr>
        <p:spPr bwMode="auto">
          <a:xfrm flipH="1">
            <a:off x="4947220" y="397099"/>
            <a:ext cx="179306" cy="72544"/>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 name="TextBox 1"/>
          <p:cNvSpPr txBox="1"/>
          <p:nvPr/>
        </p:nvSpPr>
        <p:spPr>
          <a:xfrm>
            <a:off x="791482" y="3055698"/>
            <a:ext cx="3228000" cy="461665"/>
          </a:xfrm>
          <a:prstGeom prst="rect">
            <a:avLst/>
          </a:prstGeom>
          <a:noFill/>
        </p:spPr>
        <p:txBody>
          <a:bodyPr wrap="none" rtlCol="0">
            <a:spAutoFit/>
          </a:bodyPr>
          <a:lstStyle/>
          <a:p>
            <a:r>
              <a:rPr lang="en-US" altLang="zh-CN" b="1" dirty="0" smtClean="0">
                <a:solidFill>
                  <a:srgbClr val="FF0000"/>
                </a:solidFill>
                <a:latin typeface="Cambria" panose="02040503050406030204" pitchFamily="18" charset="0"/>
              </a:rPr>
              <a:t>Competitive Inhibitor</a:t>
            </a:r>
            <a:endParaRPr lang="zh-CN" altLang="en-US" b="1" dirty="0">
              <a:solidFill>
                <a:srgbClr val="FF0000"/>
              </a:solidFill>
              <a:latin typeface="Cambria" panose="02040503050406030204" pitchFamily="18" charset="0"/>
            </a:endParaRPr>
          </a:p>
        </p:txBody>
      </p:sp>
      <p:sp>
        <p:nvSpPr>
          <p:cNvPr id="28" name="TextBox 27"/>
          <p:cNvSpPr txBox="1"/>
          <p:nvPr/>
        </p:nvSpPr>
        <p:spPr>
          <a:xfrm>
            <a:off x="829386" y="5560505"/>
            <a:ext cx="2523896" cy="830997"/>
          </a:xfrm>
          <a:prstGeom prst="rect">
            <a:avLst/>
          </a:prstGeom>
          <a:noFill/>
        </p:spPr>
        <p:txBody>
          <a:bodyPr wrap="none" rtlCol="0">
            <a:spAutoFit/>
          </a:bodyPr>
          <a:lstStyle/>
          <a:p>
            <a:r>
              <a:rPr lang="en-US" altLang="zh-CN" b="1" dirty="0" smtClean="0">
                <a:solidFill>
                  <a:srgbClr val="FF0000"/>
                </a:solidFill>
                <a:latin typeface="Cambria" panose="02040503050406030204" pitchFamily="18" charset="0"/>
              </a:rPr>
              <a:t>Non-competitive</a:t>
            </a:r>
          </a:p>
          <a:p>
            <a:r>
              <a:rPr lang="en-US" altLang="zh-CN" b="1" dirty="0" smtClean="0">
                <a:solidFill>
                  <a:srgbClr val="FF0000"/>
                </a:solidFill>
                <a:latin typeface="Cambria" panose="02040503050406030204" pitchFamily="18" charset="0"/>
              </a:rPr>
              <a:t>Inhibitor</a:t>
            </a:r>
            <a:endParaRPr lang="zh-CN" altLang="en-US"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0315" y="434930"/>
            <a:ext cx="8371642" cy="958863"/>
          </a:xfrm>
        </p:spPr>
        <p:txBody>
          <a:bodyPr/>
          <a:lstStyle/>
          <a:p>
            <a:r>
              <a:rPr lang="en-US" sz="4000" dirty="0" smtClean="0">
                <a:solidFill>
                  <a:srgbClr val="FF0000"/>
                </a:solidFill>
                <a:latin typeface="Cambria" panose="02040503050406030204" pitchFamily="18" charset="0"/>
              </a:rPr>
              <a:t>Enzyme Inhibitors</a:t>
            </a:r>
            <a:endParaRPr lang="en-US" sz="4000" dirty="0">
              <a:solidFill>
                <a:srgbClr val="FF0000"/>
              </a:solidFill>
              <a:latin typeface="Cambria" panose="02040503050406030204" pitchFamily="18" charset="0"/>
            </a:endParaRPr>
          </a:p>
        </p:txBody>
      </p:sp>
      <p:sp>
        <p:nvSpPr>
          <p:cNvPr id="110594" name="Rectangle 2"/>
          <p:cNvSpPr>
            <a:spLocks noGrp="1" noChangeArrowheads="1"/>
          </p:cNvSpPr>
          <p:nvPr>
            <p:ph idx="1"/>
          </p:nvPr>
        </p:nvSpPr>
        <p:spPr>
          <a:xfrm>
            <a:off x="630315" y="1393793"/>
            <a:ext cx="8200176" cy="4783169"/>
          </a:xfrm>
        </p:spPr>
        <p:txBody>
          <a:bodyPr/>
          <a:lstStyle/>
          <a:p>
            <a:r>
              <a:rPr lang="en-US" b="1" dirty="0" smtClean="0">
                <a:latin typeface="Cambria" panose="02040503050406030204" pitchFamily="18" charset="0"/>
              </a:rPr>
              <a:t>In some cases, the binding of an inhibitor is reversible. </a:t>
            </a:r>
          </a:p>
          <a:p>
            <a:r>
              <a:rPr lang="en-US" b="1" dirty="0" smtClean="0">
                <a:latin typeface="Cambria" panose="02040503050406030204" pitchFamily="18" charset="0"/>
              </a:rPr>
              <a:t>If a cell is producing more of a certain product than it needs, that product may reversibly inhibit an enzyme required for its production, keeping the cell from wasting resources that could be put to better use. (</a:t>
            </a:r>
            <a:r>
              <a:rPr lang="en-US" b="1" dirty="0" smtClean="0">
                <a:solidFill>
                  <a:srgbClr val="FF0000"/>
                </a:solidFill>
                <a:latin typeface="Cambria" panose="02040503050406030204" pitchFamily="18" charset="0"/>
              </a:rPr>
              <a:t>Feedback </a:t>
            </a:r>
            <a:r>
              <a:rPr lang="en-US" altLang="zh-CN" b="1" dirty="0" smtClean="0">
                <a:solidFill>
                  <a:srgbClr val="FF0000"/>
                </a:solidFill>
                <a:latin typeface="Cambria" panose="02040503050406030204" pitchFamily="18" charset="0"/>
              </a:rPr>
              <a:t>inhibition</a:t>
            </a:r>
            <a:r>
              <a:rPr lang="en-US" b="1" dirty="0" smtClean="0">
                <a:latin typeface="Cambria" panose="02040503050406030204" pitchFamily="18" charset="0"/>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idx="1"/>
          </p:nvPr>
        </p:nvSpPr>
        <p:spPr>
          <a:xfrm>
            <a:off x="630315" y="1500325"/>
            <a:ext cx="8200176" cy="4676637"/>
          </a:xfrm>
        </p:spPr>
        <p:txBody>
          <a:bodyPr/>
          <a:lstStyle/>
          <a:p>
            <a:r>
              <a:rPr lang="en-US" b="1" dirty="0" smtClean="0">
                <a:latin typeface="Cambria" panose="02040503050406030204" pitchFamily="18" charset="0"/>
              </a:rPr>
              <a:t>Many beneficial drugs work by inhibiting enzymes.</a:t>
            </a:r>
          </a:p>
          <a:p>
            <a:pPr lvl="1"/>
            <a:r>
              <a:rPr lang="en-US" b="1" dirty="0" smtClean="0">
                <a:latin typeface="Cambria" panose="02040503050406030204" pitchFamily="18" charset="0"/>
              </a:rPr>
              <a:t>Penicillin</a:t>
            </a:r>
            <a:r>
              <a:rPr lang="zh-CN" altLang="en-US" sz="2000" b="1" dirty="0" smtClean="0">
                <a:latin typeface="楷体" panose="02010609060101010101" pitchFamily="49" charset="-122"/>
                <a:ea typeface="楷体" panose="02010609060101010101" pitchFamily="49" charset="-122"/>
              </a:rPr>
              <a:t>（青霉素）</a:t>
            </a:r>
            <a:r>
              <a:rPr lang="en-US" b="1" dirty="0" smtClean="0">
                <a:latin typeface="Cambria" panose="02040503050406030204" pitchFamily="18" charset="0"/>
              </a:rPr>
              <a:t> blocks the active site of an enzyme that bacteria use in making cell walls.</a:t>
            </a:r>
          </a:p>
          <a:p>
            <a:pPr lvl="1"/>
            <a:r>
              <a:rPr lang="en-US" b="1" dirty="0" smtClean="0">
                <a:latin typeface="Cambria" panose="02040503050406030204" pitchFamily="18" charset="0"/>
              </a:rPr>
              <a:t>Ibuprofen</a:t>
            </a:r>
            <a:r>
              <a:rPr lang="zh-CN" altLang="en-US" sz="2000" b="1" dirty="0" smtClean="0">
                <a:latin typeface="楷体" panose="02010609060101010101" pitchFamily="49" charset="-122"/>
                <a:ea typeface="楷体" panose="02010609060101010101" pitchFamily="49" charset="-122"/>
              </a:rPr>
              <a:t>（布洛芬（消炎镇痛药））</a:t>
            </a:r>
            <a:r>
              <a:rPr lang="en-US" b="1" dirty="0" smtClean="0">
                <a:latin typeface="Cambria" panose="02040503050406030204" pitchFamily="18" charset="0"/>
              </a:rPr>
              <a:t> inhibits an enzyme involved in sending pain signals.</a:t>
            </a:r>
          </a:p>
          <a:p>
            <a:pPr lvl="1"/>
            <a:r>
              <a:rPr lang="en-US" b="1" dirty="0" smtClean="0">
                <a:latin typeface="Cambria" panose="02040503050406030204" pitchFamily="18" charset="0"/>
              </a:rPr>
              <a:t>Many cancer drugs inhibit enzymes that promote cell division.</a:t>
            </a:r>
          </a:p>
          <a:p>
            <a:pPr lvl="1"/>
            <a:r>
              <a:rPr lang="en-US" b="1" dirty="0" smtClean="0">
                <a:latin typeface="Cambria" panose="02040503050406030204" pitchFamily="18" charset="0"/>
              </a:rPr>
              <a:t>Many toxins</a:t>
            </a:r>
            <a:r>
              <a:rPr lang="zh-CN" altLang="en-US" sz="2000" b="1" dirty="0">
                <a:latin typeface="楷体" panose="02010609060101010101" pitchFamily="49" charset="-122"/>
                <a:ea typeface="楷体" panose="02010609060101010101" pitchFamily="49" charset="-122"/>
              </a:rPr>
              <a:t>（毒素）</a:t>
            </a:r>
            <a:r>
              <a:rPr lang="en-US" sz="2000" b="1" dirty="0">
                <a:latin typeface="楷体" panose="02010609060101010101" pitchFamily="49" charset="-122"/>
                <a:ea typeface="楷体" panose="02010609060101010101" pitchFamily="49" charset="-122"/>
              </a:rPr>
              <a:t> </a:t>
            </a:r>
            <a:r>
              <a:rPr lang="en-US" b="1" dirty="0" smtClean="0">
                <a:latin typeface="Cambria" panose="02040503050406030204" pitchFamily="18" charset="0"/>
              </a:rPr>
              <a:t>and poisons</a:t>
            </a:r>
            <a:r>
              <a:rPr lang="zh-CN" altLang="en-US" sz="2000" b="1" dirty="0" smtClean="0">
                <a:latin typeface="楷体" panose="02010609060101010101" pitchFamily="49" charset="-122"/>
                <a:ea typeface="楷体" panose="02010609060101010101" pitchFamily="49" charset="-122"/>
              </a:rPr>
              <a:t>（毒药）</a:t>
            </a:r>
            <a:r>
              <a:rPr lang="en-US" b="1" dirty="0" smtClean="0">
                <a:latin typeface="Cambria" panose="02040503050406030204" pitchFamily="18" charset="0"/>
              </a:rPr>
              <a:t> also work as inhibitors. </a:t>
            </a:r>
          </a:p>
        </p:txBody>
      </p:sp>
      <p:sp>
        <p:nvSpPr>
          <p:cNvPr id="6" name="Title 3"/>
          <p:cNvSpPr>
            <a:spLocks noGrp="1"/>
          </p:cNvSpPr>
          <p:nvPr>
            <p:ph type="title"/>
          </p:nvPr>
        </p:nvSpPr>
        <p:spPr>
          <a:xfrm>
            <a:off x="630315" y="434930"/>
            <a:ext cx="8371642" cy="958863"/>
          </a:xfrm>
        </p:spPr>
        <p:txBody>
          <a:bodyPr/>
          <a:lstStyle/>
          <a:p>
            <a:r>
              <a:rPr lang="en-US" sz="4000" dirty="0" smtClean="0">
                <a:solidFill>
                  <a:srgbClr val="FF0000"/>
                </a:solidFill>
                <a:latin typeface="Cambria" panose="02040503050406030204" pitchFamily="18" charset="0"/>
              </a:rPr>
              <a:t>Enzyme Inhibitors</a:t>
            </a:r>
            <a:endParaRPr lang="en-US" sz="4000"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727968" y="460996"/>
            <a:ext cx="8216283" cy="958863"/>
          </a:xfrm>
        </p:spPr>
        <p:txBody>
          <a:bodyPr/>
          <a:lstStyle/>
          <a:p>
            <a:r>
              <a:rPr lang="en-US" sz="4000" dirty="0" smtClean="0">
                <a:solidFill>
                  <a:srgbClr val="FF0000"/>
                </a:solidFill>
                <a:latin typeface="Cambria" panose="02040503050406030204" pitchFamily="18" charset="0"/>
              </a:rPr>
              <a:t>Membrane Function</a:t>
            </a:r>
          </a:p>
        </p:txBody>
      </p:sp>
      <p:sp>
        <p:nvSpPr>
          <p:cNvPr id="112643" name="Rectangle 3"/>
          <p:cNvSpPr>
            <a:spLocks noGrp="1" noChangeArrowheads="1"/>
          </p:cNvSpPr>
          <p:nvPr>
            <p:ph idx="1"/>
          </p:nvPr>
        </p:nvSpPr>
        <p:spPr>
          <a:xfrm>
            <a:off x="727968" y="1529750"/>
            <a:ext cx="8216284" cy="4949054"/>
          </a:xfrm>
        </p:spPr>
        <p:txBody>
          <a:bodyPr/>
          <a:lstStyle/>
          <a:p>
            <a:r>
              <a:rPr lang="en-US" b="1" dirty="0" smtClean="0">
                <a:latin typeface="Cambria" panose="02040503050406030204" pitchFamily="18" charset="0"/>
              </a:rPr>
              <a:t>Of all the major functions of these membrane proteins, one of the most important is the regulation of transport in and out of the cell.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 y="204216"/>
            <a:ext cx="8339328" cy="6449568"/>
          </a:xfrm>
          <a:prstGeom prst="rect">
            <a:avLst/>
          </a:prstGeom>
        </p:spPr>
      </p:pic>
      <p:sp>
        <p:nvSpPr>
          <p:cNvPr id="4" name="TextBox 2"/>
          <p:cNvSpPr txBox="1">
            <a:spLocks noChangeArrowheads="1"/>
          </p:cNvSpPr>
          <p:nvPr/>
        </p:nvSpPr>
        <p:spPr bwMode="auto">
          <a:xfrm>
            <a:off x="2794733" y="212253"/>
            <a:ext cx="13353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Cell signaling</a:t>
            </a:r>
          </a:p>
        </p:txBody>
      </p:sp>
      <p:sp>
        <p:nvSpPr>
          <p:cNvPr id="5" name="TextBox 3"/>
          <p:cNvSpPr txBox="1">
            <a:spLocks noChangeArrowheads="1"/>
          </p:cNvSpPr>
          <p:nvPr/>
        </p:nvSpPr>
        <p:spPr bwMode="auto">
          <a:xfrm>
            <a:off x="4599721" y="213841"/>
            <a:ext cx="17809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Enzymatic activity</a:t>
            </a:r>
          </a:p>
        </p:txBody>
      </p:sp>
      <p:sp>
        <p:nvSpPr>
          <p:cNvPr id="6" name="TextBox 4"/>
          <p:cNvSpPr txBox="1">
            <a:spLocks noChangeArrowheads="1"/>
          </p:cNvSpPr>
          <p:nvPr/>
        </p:nvSpPr>
        <p:spPr bwMode="auto">
          <a:xfrm>
            <a:off x="7506433" y="852016"/>
            <a:ext cx="10483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Cytoplasm</a:t>
            </a:r>
          </a:p>
          <a:p>
            <a:pPr eaLnBrk="0" hangingPunct="0"/>
            <a:r>
              <a:rPr lang="zh-CN" altLang="en-US" sz="1600" b="1" dirty="0" smtClean="0">
                <a:solidFill>
                  <a:srgbClr val="000000"/>
                </a:solidFill>
                <a:latin typeface="楷体" panose="02010609060101010101" pitchFamily="49" charset="-122"/>
                <a:ea typeface="楷体" panose="02010609060101010101" pitchFamily="49" charset="-122"/>
              </a:rPr>
              <a:t>（细胞质）</a:t>
            </a:r>
            <a:endParaRPr lang="en-US" sz="1600" b="1" dirty="0">
              <a:solidFill>
                <a:srgbClr val="000000"/>
              </a:solidFill>
              <a:latin typeface="楷体" panose="02010609060101010101" pitchFamily="49" charset="-122"/>
              <a:ea typeface="楷体" panose="02010609060101010101" pitchFamily="49" charset="-122"/>
            </a:endParaRPr>
          </a:p>
        </p:txBody>
      </p:sp>
      <p:sp>
        <p:nvSpPr>
          <p:cNvPr id="7" name="TextBox 5"/>
          <p:cNvSpPr txBox="1">
            <a:spLocks noChangeArrowheads="1"/>
          </p:cNvSpPr>
          <p:nvPr/>
        </p:nvSpPr>
        <p:spPr bwMode="auto">
          <a:xfrm>
            <a:off x="468252" y="1204440"/>
            <a:ext cx="1857881"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smtClean="0">
                <a:solidFill>
                  <a:srgbClr val="000000"/>
                </a:solidFill>
                <a:latin typeface="Arial"/>
                <a:ea typeface="ＭＳ Ｐゴシック" charset="0"/>
              </a:rPr>
              <a:t>Fibers of</a:t>
            </a:r>
          </a:p>
          <a:p>
            <a:pPr eaLnBrk="0" hangingPunct="0">
              <a:lnSpc>
                <a:spcPts val="1800"/>
              </a:lnSpc>
            </a:pPr>
            <a:r>
              <a:rPr lang="en-US" sz="1600" b="1" dirty="0" smtClean="0">
                <a:solidFill>
                  <a:srgbClr val="000000"/>
                </a:solidFill>
                <a:latin typeface="Arial"/>
                <a:ea typeface="ＭＳ Ｐゴシック" charset="0"/>
              </a:rPr>
              <a:t>extracellular</a:t>
            </a:r>
          </a:p>
          <a:p>
            <a:pPr eaLnBrk="0" hangingPunct="0">
              <a:lnSpc>
                <a:spcPts val="1800"/>
              </a:lnSpc>
            </a:pPr>
            <a:r>
              <a:rPr lang="zh-CN" altLang="en-US" sz="1600" b="1" dirty="0" smtClean="0">
                <a:solidFill>
                  <a:srgbClr val="000000"/>
                </a:solidFill>
                <a:latin typeface="楷体" panose="02010609060101010101" pitchFamily="49" charset="-122"/>
                <a:ea typeface="楷体" panose="02010609060101010101" pitchFamily="49" charset="-122"/>
              </a:rPr>
              <a:t>（细胞外的）</a:t>
            </a:r>
            <a:r>
              <a:rPr lang="en-US" sz="1600" b="1" dirty="0" smtClean="0">
                <a:solidFill>
                  <a:srgbClr val="000000"/>
                </a:solidFill>
                <a:latin typeface="Arial"/>
                <a:ea typeface="ＭＳ Ｐゴシック" charset="0"/>
              </a:rPr>
              <a:t>matrix</a:t>
            </a:r>
            <a:endParaRPr lang="en-US" sz="1600" b="1" dirty="0">
              <a:solidFill>
                <a:srgbClr val="000000"/>
              </a:solidFill>
              <a:latin typeface="Arial"/>
              <a:ea typeface="ＭＳ Ｐゴシック" charset="0"/>
            </a:endParaRPr>
          </a:p>
        </p:txBody>
      </p:sp>
      <p:sp>
        <p:nvSpPr>
          <p:cNvPr id="8" name="TextBox 8"/>
          <p:cNvSpPr txBox="1">
            <a:spLocks noChangeArrowheads="1"/>
          </p:cNvSpPr>
          <p:nvPr/>
        </p:nvSpPr>
        <p:spPr bwMode="auto">
          <a:xfrm>
            <a:off x="2531209" y="5728022"/>
            <a:ext cx="25279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Cytoskeleton</a:t>
            </a:r>
            <a:r>
              <a:rPr lang="zh-CN" altLang="en-US" sz="1600" b="1" dirty="0" smtClean="0">
                <a:solidFill>
                  <a:srgbClr val="000000"/>
                </a:solidFill>
                <a:latin typeface="楷体" panose="02010609060101010101" pitchFamily="49" charset="-122"/>
                <a:ea typeface="楷体" panose="02010609060101010101" pitchFamily="49" charset="-122"/>
              </a:rPr>
              <a:t>（细胞骨架）</a:t>
            </a:r>
            <a:endParaRPr lang="en-US" sz="1600" b="1" dirty="0">
              <a:solidFill>
                <a:srgbClr val="000000"/>
              </a:solidFill>
              <a:latin typeface="楷体" panose="02010609060101010101" pitchFamily="49" charset="-122"/>
              <a:ea typeface="楷体" panose="02010609060101010101" pitchFamily="49" charset="-122"/>
            </a:endParaRPr>
          </a:p>
        </p:txBody>
      </p:sp>
      <p:sp>
        <p:nvSpPr>
          <p:cNvPr id="9" name="TextBox 9"/>
          <p:cNvSpPr txBox="1">
            <a:spLocks noChangeArrowheads="1"/>
          </p:cNvSpPr>
          <p:nvPr/>
        </p:nvSpPr>
        <p:spPr bwMode="auto">
          <a:xfrm>
            <a:off x="452377" y="6107434"/>
            <a:ext cx="3056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smtClean="0">
                <a:solidFill>
                  <a:srgbClr val="000000"/>
                </a:solidFill>
                <a:latin typeface="Arial"/>
                <a:ea typeface="ＭＳ Ｐゴシック" charset="0"/>
              </a:rPr>
              <a:t>Attachment to the cytoskeleton</a:t>
            </a:r>
          </a:p>
          <a:p>
            <a:pPr eaLnBrk="0" hangingPunct="0">
              <a:lnSpc>
                <a:spcPts val="1800"/>
              </a:lnSpc>
            </a:pPr>
            <a:r>
              <a:rPr lang="en-US" sz="1600" b="1" dirty="0" smtClean="0">
                <a:solidFill>
                  <a:srgbClr val="000000"/>
                </a:solidFill>
                <a:latin typeface="Arial"/>
                <a:ea typeface="ＭＳ Ｐゴシック" charset="0"/>
              </a:rPr>
              <a:t>and extracellular matrix</a:t>
            </a:r>
            <a:endParaRPr lang="en-US" sz="1600" b="1" dirty="0">
              <a:solidFill>
                <a:srgbClr val="000000"/>
              </a:solidFill>
              <a:latin typeface="Arial"/>
              <a:ea typeface="ＭＳ Ｐゴシック" charset="0"/>
            </a:endParaRPr>
          </a:p>
        </p:txBody>
      </p:sp>
      <p:sp>
        <p:nvSpPr>
          <p:cNvPr id="10" name="TextBox 12"/>
          <p:cNvSpPr txBox="1">
            <a:spLocks noChangeArrowheads="1"/>
          </p:cNvSpPr>
          <p:nvPr/>
        </p:nvSpPr>
        <p:spPr bwMode="auto">
          <a:xfrm>
            <a:off x="7519133" y="5547841"/>
            <a:ext cx="10483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Cytoplasm</a:t>
            </a:r>
          </a:p>
        </p:txBody>
      </p:sp>
      <p:sp>
        <p:nvSpPr>
          <p:cNvPr id="11" name="TextBox 13"/>
          <p:cNvSpPr txBox="1">
            <a:spLocks noChangeArrowheads="1"/>
          </p:cNvSpPr>
          <p:nvPr/>
        </p:nvSpPr>
        <p:spPr bwMode="auto">
          <a:xfrm>
            <a:off x="5251821" y="6113783"/>
            <a:ext cx="1240724"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smtClean="0">
                <a:solidFill>
                  <a:srgbClr val="000000"/>
                </a:solidFill>
                <a:latin typeface="Arial"/>
                <a:ea typeface="ＭＳ Ｐゴシック" charset="0"/>
              </a:rPr>
              <a:t>Intercellular</a:t>
            </a:r>
          </a:p>
          <a:p>
            <a:pPr algn="ctr" eaLnBrk="0" hangingPunct="0">
              <a:lnSpc>
                <a:spcPts val="1800"/>
              </a:lnSpc>
            </a:pPr>
            <a:r>
              <a:rPr lang="zh-CN" altLang="en-US" sz="1600" b="1" dirty="0" smtClean="0">
                <a:solidFill>
                  <a:srgbClr val="000000"/>
                </a:solidFill>
                <a:latin typeface="楷体" panose="02010609060101010101" pitchFamily="49" charset="-122"/>
                <a:ea typeface="楷体" panose="02010609060101010101" pitchFamily="49" charset="-122"/>
              </a:rPr>
              <a:t>（细胞间的）</a:t>
            </a:r>
            <a:endParaRPr lang="en-US" sz="1600" b="1" dirty="0" smtClean="0">
              <a:solidFill>
                <a:srgbClr val="000000"/>
              </a:solidFill>
              <a:latin typeface="楷体" panose="02010609060101010101" pitchFamily="49" charset="-122"/>
              <a:ea typeface="楷体" panose="02010609060101010101" pitchFamily="49" charset="-122"/>
            </a:endParaRPr>
          </a:p>
          <a:p>
            <a:pPr algn="ctr" eaLnBrk="0" hangingPunct="0">
              <a:lnSpc>
                <a:spcPts val="1800"/>
              </a:lnSpc>
            </a:pPr>
            <a:r>
              <a:rPr lang="en-US" sz="1600" b="1" dirty="0" smtClean="0">
                <a:solidFill>
                  <a:srgbClr val="000000"/>
                </a:solidFill>
                <a:latin typeface="Arial"/>
                <a:ea typeface="ＭＳ Ｐゴシック" charset="0"/>
              </a:rPr>
              <a:t>joining</a:t>
            </a:r>
            <a:endParaRPr lang="en-US" sz="1600" b="1" dirty="0">
              <a:solidFill>
                <a:srgbClr val="000000"/>
              </a:solidFill>
              <a:latin typeface="Arial"/>
              <a:ea typeface="ＭＳ Ｐゴシック" charset="0"/>
            </a:endParaRPr>
          </a:p>
        </p:txBody>
      </p:sp>
      <p:sp>
        <p:nvSpPr>
          <p:cNvPr id="12" name="TextBox 14"/>
          <p:cNvSpPr txBox="1">
            <a:spLocks noChangeArrowheads="1"/>
          </p:cNvSpPr>
          <p:nvPr/>
        </p:nvSpPr>
        <p:spPr bwMode="auto">
          <a:xfrm>
            <a:off x="6603164" y="6136802"/>
            <a:ext cx="1117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smtClean="0">
                <a:solidFill>
                  <a:srgbClr val="000000"/>
                </a:solidFill>
                <a:latin typeface="Arial"/>
                <a:ea typeface="ＭＳ Ｐゴシック" charset="0"/>
              </a:rPr>
              <a:t>Cell-cell</a:t>
            </a:r>
          </a:p>
          <a:p>
            <a:pPr algn="ctr" eaLnBrk="0" hangingPunct="0">
              <a:lnSpc>
                <a:spcPts val="1800"/>
              </a:lnSpc>
            </a:pPr>
            <a:r>
              <a:rPr lang="en-US" sz="1600" b="1" dirty="0" smtClean="0">
                <a:solidFill>
                  <a:srgbClr val="000000"/>
                </a:solidFill>
                <a:latin typeface="Arial"/>
                <a:ea typeface="ＭＳ Ｐゴシック" charset="0"/>
              </a:rPr>
              <a:t>recognition</a:t>
            </a:r>
            <a:endParaRPr lang="en-US" sz="1600" b="1" dirty="0">
              <a:solidFill>
                <a:srgbClr val="000000"/>
              </a:solidFill>
              <a:latin typeface="Arial"/>
              <a:ea typeface="ＭＳ Ｐゴシック" charset="0"/>
            </a:endParaRPr>
          </a:p>
        </p:txBody>
      </p:sp>
      <p:sp>
        <p:nvSpPr>
          <p:cNvPr id="13" name="TextBox 18"/>
          <p:cNvSpPr txBox="1">
            <a:spLocks noChangeArrowheads="1"/>
          </p:cNvSpPr>
          <p:nvPr/>
        </p:nvSpPr>
        <p:spPr bwMode="auto">
          <a:xfrm>
            <a:off x="3794859" y="6099497"/>
            <a:ext cx="945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Transport</a:t>
            </a:r>
          </a:p>
        </p:txBody>
      </p:sp>
      <p:sp>
        <p:nvSpPr>
          <p:cNvPr id="14" name="Freeform 13"/>
          <p:cNvSpPr/>
          <p:nvPr/>
        </p:nvSpPr>
        <p:spPr bwMode="auto">
          <a:xfrm flipH="1">
            <a:off x="3454763" y="508000"/>
            <a:ext cx="0" cy="354330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7" name="Freeform 16"/>
          <p:cNvSpPr/>
          <p:nvPr/>
        </p:nvSpPr>
        <p:spPr bwMode="auto">
          <a:xfrm>
            <a:off x="4443414" y="469895"/>
            <a:ext cx="368534" cy="1158879"/>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8" name="Freeform 17"/>
          <p:cNvSpPr/>
          <p:nvPr/>
        </p:nvSpPr>
        <p:spPr bwMode="auto">
          <a:xfrm flipH="1" flipV="1">
            <a:off x="5891231" y="3797298"/>
            <a:ext cx="508477" cy="2316483"/>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9" name="Freeform 18"/>
          <p:cNvSpPr/>
          <p:nvPr/>
        </p:nvSpPr>
        <p:spPr bwMode="auto">
          <a:xfrm flipH="1" flipV="1">
            <a:off x="7210888" y="4229099"/>
            <a:ext cx="364662" cy="1907702"/>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0" name="Freeform 19"/>
          <p:cNvSpPr/>
          <p:nvPr/>
        </p:nvSpPr>
        <p:spPr bwMode="auto">
          <a:xfrm flipH="1" flipV="1">
            <a:off x="4317760" y="4571999"/>
            <a:ext cx="368539" cy="1541783"/>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1" name="Freeform 20"/>
          <p:cNvSpPr/>
          <p:nvPr/>
        </p:nvSpPr>
        <p:spPr bwMode="auto">
          <a:xfrm flipH="1" flipV="1">
            <a:off x="1465671" y="4495799"/>
            <a:ext cx="458378" cy="1606953"/>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3" name="Freeform 22"/>
          <p:cNvSpPr/>
          <p:nvPr/>
        </p:nvSpPr>
        <p:spPr bwMode="auto">
          <a:xfrm flipH="1">
            <a:off x="883780" y="1882307"/>
            <a:ext cx="329070" cy="597367"/>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4" name="Freeform 23"/>
          <p:cNvSpPr/>
          <p:nvPr/>
        </p:nvSpPr>
        <p:spPr bwMode="auto">
          <a:xfrm flipH="1" flipV="1">
            <a:off x="3435362" y="5503065"/>
            <a:ext cx="0" cy="246385"/>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5" name="Freeform 24"/>
          <p:cNvSpPr/>
          <p:nvPr/>
        </p:nvSpPr>
        <p:spPr bwMode="auto">
          <a:xfrm>
            <a:off x="818356" y="1882651"/>
            <a:ext cx="67805" cy="281672"/>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81234" y="594161"/>
            <a:ext cx="7978235" cy="1287905"/>
          </a:xfrm>
        </p:spPr>
        <p:txBody>
          <a:bodyPr/>
          <a:lstStyle/>
          <a:p>
            <a:r>
              <a:rPr lang="en-US" sz="4000" dirty="0" smtClean="0">
                <a:solidFill>
                  <a:srgbClr val="C39150"/>
                </a:solidFill>
                <a:latin typeface="Cambria" panose="02040503050406030204" pitchFamily="18" charset="0"/>
              </a:rPr>
              <a:t>Biology and Society: </a:t>
            </a:r>
            <a:br>
              <a:rPr lang="en-US" sz="4000" dirty="0" smtClean="0">
                <a:solidFill>
                  <a:srgbClr val="C39150"/>
                </a:solidFill>
                <a:latin typeface="Cambria" panose="02040503050406030204" pitchFamily="18" charset="0"/>
              </a:rPr>
            </a:br>
            <a:r>
              <a:rPr lang="en-US" sz="4000" dirty="0" smtClean="0">
                <a:solidFill>
                  <a:srgbClr val="C39150"/>
                </a:solidFill>
                <a:latin typeface="Cambria" panose="02040503050406030204" pitchFamily="18" charset="0"/>
              </a:rPr>
              <a:t>Harnessing Cellular Structures</a:t>
            </a:r>
          </a:p>
        </p:txBody>
      </p:sp>
      <p:sp>
        <p:nvSpPr>
          <p:cNvPr id="20483" name="Rectangle 3"/>
          <p:cNvSpPr>
            <a:spLocks noGrp="1" noChangeArrowheads="1"/>
          </p:cNvSpPr>
          <p:nvPr>
            <p:ph idx="1"/>
          </p:nvPr>
        </p:nvSpPr>
        <p:spPr>
          <a:xfrm>
            <a:off x="710213" y="2204453"/>
            <a:ext cx="8271197" cy="1639578"/>
          </a:xfrm>
        </p:spPr>
        <p:txBody>
          <a:bodyPr/>
          <a:lstStyle/>
          <a:p>
            <a:r>
              <a:rPr lang="en-US" b="1" dirty="0" smtClean="0">
                <a:latin typeface="Cambria" panose="02040503050406030204" pitchFamily="18" charset="0"/>
              </a:rPr>
              <a:t>Like other cells, a sperm cell</a:t>
            </a:r>
            <a:r>
              <a:rPr lang="zh-CN" altLang="en-US" sz="2000" b="1" dirty="0" smtClean="0">
                <a:latin typeface="楷体" panose="02010609060101010101" pitchFamily="49" charset="-122"/>
                <a:ea typeface="楷体" panose="02010609060101010101" pitchFamily="49" charset="-122"/>
              </a:rPr>
              <a:t>（精子细胞）</a:t>
            </a:r>
            <a:r>
              <a:rPr lang="en-US" b="1" dirty="0" smtClean="0">
                <a:latin typeface="Cambria" panose="02040503050406030204" pitchFamily="18" charset="0"/>
              </a:rPr>
              <a:t> generates energy by breaking down sugars and other molecules that pass through its plasma membrane</a:t>
            </a:r>
            <a:r>
              <a:rPr lang="zh-CN" altLang="en-US" sz="2000" b="1" dirty="0" smtClean="0">
                <a:latin typeface="楷体" panose="02010609060101010101" pitchFamily="49" charset="-122"/>
                <a:ea typeface="楷体" panose="02010609060101010101" pitchFamily="49" charset="-122"/>
              </a:rPr>
              <a:t>（细胞质膜）</a:t>
            </a:r>
            <a:r>
              <a:rPr lang="en-US" b="1" dirty="0" smtClean="0">
                <a:latin typeface="Cambria" panose="02040503050406030204" pitchFamily="18" charset="0"/>
              </a:rPr>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56947" y="469873"/>
            <a:ext cx="8342220" cy="1314539"/>
          </a:xfrm>
        </p:spPr>
        <p:txBody>
          <a:bodyPr/>
          <a:lstStyle/>
          <a:p>
            <a:r>
              <a:rPr lang="en-US" sz="4000" dirty="0" smtClean="0">
                <a:solidFill>
                  <a:srgbClr val="FF0000"/>
                </a:solidFill>
                <a:latin typeface="Cambria" panose="02040503050406030204" pitchFamily="18" charset="0"/>
              </a:rPr>
              <a:t>Passive Transport: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Diffusion across Membranes</a:t>
            </a:r>
          </a:p>
        </p:txBody>
      </p:sp>
      <p:sp>
        <p:nvSpPr>
          <p:cNvPr id="116739" name="Rectangle 3"/>
          <p:cNvSpPr>
            <a:spLocks noGrp="1" noChangeArrowheads="1"/>
          </p:cNvSpPr>
          <p:nvPr>
            <p:ph idx="1"/>
          </p:nvPr>
        </p:nvSpPr>
        <p:spPr>
          <a:xfrm>
            <a:off x="656947" y="2041863"/>
            <a:ext cx="7963777" cy="4135099"/>
          </a:xfrm>
        </p:spPr>
        <p:txBody>
          <a:bodyPr/>
          <a:lstStyle/>
          <a:p>
            <a:r>
              <a:rPr lang="en-US" b="1" dirty="0" smtClean="0">
                <a:latin typeface="Cambria" panose="02040503050406030204" pitchFamily="18" charset="0"/>
              </a:rPr>
              <a:t>Molecules constantly vibrate and wander randomly. </a:t>
            </a:r>
          </a:p>
          <a:p>
            <a:r>
              <a:rPr lang="en-US" b="1" dirty="0" smtClean="0">
                <a:solidFill>
                  <a:srgbClr val="FF0000"/>
                </a:solidFill>
                <a:latin typeface="Cambria" panose="02040503050406030204" pitchFamily="18" charset="0"/>
              </a:rPr>
              <a:t>Diffusion </a:t>
            </a:r>
            <a:r>
              <a:rPr lang="en-US" b="1" dirty="0" smtClean="0">
                <a:latin typeface="Cambria" panose="02040503050406030204" pitchFamily="18" charset="0"/>
              </a:rPr>
              <a:t>is the movement of molecules spreading out evenly into the available space.</a:t>
            </a:r>
          </a:p>
          <a:p>
            <a:r>
              <a:rPr lang="en-US" b="1" dirty="0" smtClean="0">
                <a:latin typeface="Cambria" panose="02040503050406030204" pitchFamily="18" charset="0"/>
              </a:rPr>
              <a:t>Imagine a membrane separating pure water from a mixture of dye dissolved in water.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392" y="204216"/>
            <a:ext cx="5919216" cy="6449568"/>
          </a:xfrm>
          <a:prstGeom prst="rect">
            <a:avLst/>
          </a:prstGeom>
        </p:spPr>
      </p:pic>
      <p:sp>
        <p:nvSpPr>
          <p:cNvPr id="4" name="TextBox 2"/>
          <p:cNvSpPr txBox="1">
            <a:spLocks noChangeArrowheads="1"/>
          </p:cNvSpPr>
          <p:nvPr/>
        </p:nvSpPr>
        <p:spPr bwMode="auto">
          <a:xfrm>
            <a:off x="1667162" y="210988"/>
            <a:ext cx="15485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000000"/>
                </a:solidFill>
                <a:latin typeface="Arial"/>
                <a:ea typeface="ＭＳ Ｐゴシック" charset="0"/>
              </a:rPr>
              <a:t>Molecules of dye</a:t>
            </a:r>
          </a:p>
        </p:txBody>
      </p:sp>
      <p:sp>
        <p:nvSpPr>
          <p:cNvPr id="5" name="TextBox 3"/>
          <p:cNvSpPr txBox="1">
            <a:spLocks noChangeArrowheads="1"/>
          </p:cNvSpPr>
          <p:nvPr/>
        </p:nvSpPr>
        <p:spPr bwMode="auto">
          <a:xfrm>
            <a:off x="3980943" y="208607"/>
            <a:ext cx="96340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000000"/>
                </a:solidFill>
                <a:latin typeface="Arial"/>
                <a:ea typeface="ＭＳ Ｐゴシック" charset="0"/>
              </a:rPr>
              <a:t>Membrane</a:t>
            </a:r>
          </a:p>
        </p:txBody>
      </p:sp>
      <p:sp>
        <p:nvSpPr>
          <p:cNvPr id="6" name="TextBox 4"/>
          <p:cNvSpPr txBox="1">
            <a:spLocks noChangeArrowheads="1"/>
          </p:cNvSpPr>
          <p:nvPr/>
        </p:nvSpPr>
        <p:spPr bwMode="auto">
          <a:xfrm>
            <a:off x="1721137" y="2329067"/>
            <a:ext cx="11733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Net diffusion</a:t>
            </a:r>
          </a:p>
        </p:txBody>
      </p:sp>
      <p:sp>
        <p:nvSpPr>
          <p:cNvPr id="7" name="TextBox 5"/>
          <p:cNvSpPr txBox="1">
            <a:spLocks noChangeArrowheads="1"/>
          </p:cNvSpPr>
          <p:nvPr/>
        </p:nvSpPr>
        <p:spPr bwMode="auto">
          <a:xfrm>
            <a:off x="3864262" y="2337945"/>
            <a:ext cx="11733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Net diffusion</a:t>
            </a:r>
          </a:p>
        </p:txBody>
      </p:sp>
      <p:sp>
        <p:nvSpPr>
          <p:cNvPr id="8" name="TextBox 6"/>
          <p:cNvSpPr txBox="1">
            <a:spLocks noChangeArrowheads="1"/>
          </p:cNvSpPr>
          <p:nvPr/>
        </p:nvSpPr>
        <p:spPr bwMode="auto">
          <a:xfrm>
            <a:off x="6169312" y="2329067"/>
            <a:ext cx="10547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Equilibrium</a:t>
            </a:r>
          </a:p>
        </p:txBody>
      </p:sp>
      <p:sp>
        <p:nvSpPr>
          <p:cNvPr id="9" name="TextBox 7"/>
          <p:cNvSpPr txBox="1">
            <a:spLocks noChangeArrowheads="1"/>
          </p:cNvSpPr>
          <p:nvPr/>
        </p:nvSpPr>
        <p:spPr bwMode="auto">
          <a:xfrm>
            <a:off x="1660018" y="2794645"/>
            <a:ext cx="46599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700" b="1" dirty="0">
                <a:solidFill>
                  <a:srgbClr val="000000"/>
                </a:solidFill>
                <a:latin typeface="Arial"/>
                <a:ea typeface="ＭＳ Ｐゴシック" charset="0"/>
              </a:rPr>
              <a:t>(a) Passive transport of one type of molecule</a:t>
            </a:r>
          </a:p>
        </p:txBody>
      </p:sp>
      <p:sp>
        <p:nvSpPr>
          <p:cNvPr id="10" name="TextBox 8"/>
          <p:cNvSpPr txBox="1">
            <a:spLocks noChangeArrowheads="1"/>
          </p:cNvSpPr>
          <p:nvPr/>
        </p:nvSpPr>
        <p:spPr bwMode="auto">
          <a:xfrm>
            <a:off x="1730015" y="5232751"/>
            <a:ext cx="11733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Net diffusion</a:t>
            </a:r>
          </a:p>
        </p:txBody>
      </p:sp>
      <p:sp>
        <p:nvSpPr>
          <p:cNvPr id="11" name="TextBox 9"/>
          <p:cNvSpPr txBox="1">
            <a:spLocks noChangeArrowheads="1"/>
          </p:cNvSpPr>
          <p:nvPr/>
        </p:nvSpPr>
        <p:spPr bwMode="auto">
          <a:xfrm>
            <a:off x="2007534" y="5862048"/>
            <a:ext cx="11733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Net diffusion</a:t>
            </a:r>
          </a:p>
        </p:txBody>
      </p:sp>
      <p:sp>
        <p:nvSpPr>
          <p:cNvPr id="12" name="TextBox 10"/>
          <p:cNvSpPr txBox="1">
            <a:spLocks noChangeArrowheads="1"/>
          </p:cNvSpPr>
          <p:nvPr/>
        </p:nvSpPr>
        <p:spPr bwMode="auto">
          <a:xfrm>
            <a:off x="3873140" y="5214995"/>
            <a:ext cx="11733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Net diffusion</a:t>
            </a:r>
          </a:p>
        </p:txBody>
      </p:sp>
      <p:sp>
        <p:nvSpPr>
          <p:cNvPr id="13" name="TextBox 11"/>
          <p:cNvSpPr txBox="1">
            <a:spLocks noChangeArrowheads="1"/>
          </p:cNvSpPr>
          <p:nvPr/>
        </p:nvSpPr>
        <p:spPr bwMode="auto">
          <a:xfrm>
            <a:off x="4150659" y="5862048"/>
            <a:ext cx="11733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Net diffusion</a:t>
            </a:r>
          </a:p>
        </p:txBody>
      </p:sp>
      <p:sp>
        <p:nvSpPr>
          <p:cNvPr id="14" name="TextBox 12"/>
          <p:cNvSpPr txBox="1">
            <a:spLocks noChangeArrowheads="1"/>
          </p:cNvSpPr>
          <p:nvPr/>
        </p:nvSpPr>
        <p:spPr bwMode="auto">
          <a:xfrm>
            <a:off x="6169312" y="5223873"/>
            <a:ext cx="10547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Equilibrium</a:t>
            </a:r>
          </a:p>
        </p:txBody>
      </p:sp>
      <p:sp>
        <p:nvSpPr>
          <p:cNvPr id="15" name="TextBox 13"/>
          <p:cNvSpPr txBox="1">
            <a:spLocks noChangeArrowheads="1"/>
          </p:cNvSpPr>
          <p:nvPr/>
        </p:nvSpPr>
        <p:spPr bwMode="auto">
          <a:xfrm>
            <a:off x="6160434" y="5853170"/>
            <a:ext cx="10547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Equilibrium</a:t>
            </a:r>
          </a:p>
        </p:txBody>
      </p:sp>
      <p:sp>
        <p:nvSpPr>
          <p:cNvPr id="16" name="TextBox 14"/>
          <p:cNvSpPr txBox="1">
            <a:spLocks noChangeArrowheads="1"/>
          </p:cNvSpPr>
          <p:nvPr/>
        </p:nvSpPr>
        <p:spPr bwMode="auto">
          <a:xfrm>
            <a:off x="1655256" y="6333182"/>
            <a:ext cx="490198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700" b="1" dirty="0">
                <a:solidFill>
                  <a:srgbClr val="000000"/>
                </a:solidFill>
                <a:latin typeface="Arial"/>
                <a:ea typeface="ＭＳ Ｐゴシック" charset="0"/>
              </a:rPr>
              <a:t>(b) Passive transport of two types of molecules</a:t>
            </a:r>
          </a:p>
        </p:txBody>
      </p:sp>
      <p:sp>
        <p:nvSpPr>
          <p:cNvPr id="18" name="Freeform 17"/>
          <p:cNvSpPr/>
          <p:nvPr/>
        </p:nvSpPr>
        <p:spPr bwMode="auto">
          <a:xfrm>
            <a:off x="2016412" y="437059"/>
            <a:ext cx="379126" cy="343992"/>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9" name="Freeform 18"/>
          <p:cNvSpPr/>
          <p:nvPr/>
        </p:nvSpPr>
        <p:spPr bwMode="auto">
          <a:xfrm flipH="1">
            <a:off x="4433888" y="437058"/>
            <a:ext cx="107156" cy="258267"/>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0" name="Freeform 19"/>
          <p:cNvSpPr/>
          <p:nvPr/>
        </p:nvSpPr>
        <p:spPr bwMode="auto">
          <a:xfrm>
            <a:off x="1831181" y="441820"/>
            <a:ext cx="564357" cy="253505"/>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347216"/>
            <a:ext cx="8546592" cy="4163568"/>
          </a:xfrm>
          <a:prstGeom prst="rect">
            <a:avLst/>
          </a:prstGeom>
        </p:spPr>
      </p:pic>
      <p:sp>
        <p:nvSpPr>
          <p:cNvPr id="10" name="TextBox 9"/>
          <p:cNvSpPr txBox="1"/>
          <p:nvPr/>
        </p:nvSpPr>
        <p:spPr>
          <a:xfrm>
            <a:off x="353762" y="1336898"/>
            <a:ext cx="2245808"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dirty="0">
                <a:solidFill>
                  <a:srgbClr val="000000"/>
                </a:solidFill>
                <a:latin typeface="Arial"/>
                <a:ea typeface="ＭＳ Ｐゴシック" charset="0"/>
              </a:rPr>
              <a:t>Molecules of dye</a:t>
            </a:r>
          </a:p>
        </p:txBody>
      </p:sp>
      <p:sp>
        <p:nvSpPr>
          <p:cNvPr id="11" name="TextBox 10"/>
          <p:cNvSpPr txBox="1"/>
          <p:nvPr/>
        </p:nvSpPr>
        <p:spPr>
          <a:xfrm>
            <a:off x="3711325" y="1334516"/>
            <a:ext cx="1396216"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dirty="0">
                <a:solidFill>
                  <a:srgbClr val="000000"/>
                </a:solidFill>
                <a:latin typeface="Arial"/>
                <a:ea typeface="ＭＳ Ｐゴシック" charset="0"/>
              </a:rPr>
              <a:t>Membrane</a:t>
            </a:r>
          </a:p>
        </p:txBody>
      </p:sp>
      <p:sp>
        <p:nvSpPr>
          <p:cNvPr id="12" name="TextBox 11"/>
          <p:cNvSpPr txBox="1"/>
          <p:nvPr/>
        </p:nvSpPr>
        <p:spPr>
          <a:xfrm>
            <a:off x="433931" y="4441255"/>
            <a:ext cx="1702389"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dirty="0">
                <a:solidFill>
                  <a:srgbClr val="FFFFFF"/>
                </a:solidFill>
                <a:latin typeface="Arial"/>
                <a:ea typeface="ＭＳ Ｐゴシック" charset="0"/>
              </a:rPr>
              <a:t>Net diffusion</a:t>
            </a:r>
          </a:p>
        </p:txBody>
      </p:sp>
      <p:sp>
        <p:nvSpPr>
          <p:cNvPr id="13" name="TextBox 12"/>
          <p:cNvSpPr txBox="1"/>
          <p:nvPr/>
        </p:nvSpPr>
        <p:spPr>
          <a:xfrm>
            <a:off x="3540668" y="4441255"/>
            <a:ext cx="1702389"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a:solidFill>
                  <a:srgbClr val="FFFFFF"/>
                </a:solidFill>
                <a:latin typeface="Arial"/>
                <a:ea typeface="ＭＳ Ｐゴシック" charset="0"/>
              </a:rPr>
              <a:t>Net diffusion</a:t>
            </a:r>
          </a:p>
        </p:txBody>
      </p:sp>
      <p:sp>
        <p:nvSpPr>
          <p:cNvPr id="14" name="TextBox 13"/>
          <p:cNvSpPr txBox="1"/>
          <p:nvPr/>
        </p:nvSpPr>
        <p:spPr>
          <a:xfrm>
            <a:off x="6880768" y="4441255"/>
            <a:ext cx="1530868"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dirty="0">
                <a:solidFill>
                  <a:srgbClr val="FFFFFF"/>
                </a:solidFill>
                <a:latin typeface="Arial"/>
                <a:ea typeface="ＭＳ Ｐゴシック" charset="0"/>
              </a:rPr>
              <a:t>Equilibrium</a:t>
            </a:r>
          </a:p>
        </p:txBody>
      </p:sp>
      <p:sp>
        <p:nvSpPr>
          <p:cNvPr id="15" name="TextBox 7"/>
          <p:cNvSpPr txBox="1">
            <a:spLocks noChangeArrowheads="1"/>
          </p:cNvSpPr>
          <p:nvPr/>
        </p:nvSpPr>
        <p:spPr bwMode="auto">
          <a:xfrm>
            <a:off x="343443" y="5092924"/>
            <a:ext cx="65642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(a) Passive transport of one type of molecule</a:t>
            </a:r>
          </a:p>
        </p:txBody>
      </p:sp>
      <p:sp>
        <p:nvSpPr>
          <p:cNvPr id="17" name="Freeform 16"/>
          <p:cNvSpPr/>
          <p:nvPr/>
        </p:nvSpPr>
        <p:spPr bwMode="auto">
          <a:xfrm flipH="1">
            <a:off x="4371333" y="1649703"/>
            <a:ext cx="159392" cy="401347"/>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6" name="Freeform 15"/>
          <p:cNvSpPr/>
          <p:nvPr/>
        </p:nvSpPr>
        <p:spPr bwMode="auto">
          <a:xfrm>
            <a:off x="840581" y="1670931"/>
            <a:ext cx="574573" cy="515055"/>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8" name="Freeform 17"/>
          <p:cNvSpPr/>
          <p:nvPr/>
        </p:nvSpPr>
        <p:spPr bwMode="auto">
          <a:xfrm>
            <a:off x="602457" y="1668550"/>
            <a:ext cx="812698" cy="360275"/>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094232"/>
            <a:ext cx="8546592" cy="4669536"/>
          </a:xfrm>
          <a:prstGeom prst="rect">
            <a:avLst/>
          </a:prstGeom>
        </p:spPr>
      </p:pic>
      <p:sp>
        <p:nvSpPr>
          <p:cNvPr id="4" name="TextBox 3"/>
          <p:cNvSpPr txBox="1"/>
          <p:nvPr/>
        </p:nvSpPr>
        <p:spPr>
          <a:xfrm>
            <a:off x="432644" y="3753452"/>
            <a:ext cx="1702389"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dirty="0">
                <a:solidFill>
                  <a:srgbClr val="FFFFFF"/>
                </a:solidFill>
                <a:latin typeface="Arial"/>
                <a:ea typeface="ＭＳ Ｐゴシック" charset="0"/>
              </a:rPr>
              <a:t>Net diffusion</a:t>
            </a:r>
          </a:p>
        </p:txBody>
      </p:sp>
      <p:sp>
        <p:nvSpPr>
          <p:cNvPr id="5" name="TextBox 4"/>
          <p:cNvSpPr txBox="1"/>
          <p:nvPr/>
        </p:nvSpPr>
        <p:spPr>
          <a:xfrm>
            <a:off x="864444" y="4678964"/>
            <a:ext cx="1702389"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dirty="0">
                <a:solidFill>
                  <a:srgbClr val="FFFFFF"/>
                </a:solidFill>
                <a:latin typeface="Arial"/>
                <a:ea typeface="ＭＳ Ｐゴシック" charset="0"/>
              </a:rPr>
              <a:t>Net diffusion</a:t>
            </a:r>
          </a:p>
        </p:txBody>
      </p:sp>
      <p:sp>
        <p:nvSpPr>
          <p:cNvPr id="6" name="TextBox 5"/>
          <p:cNvSpPr txBox="1"/>
          <p:nvPr/>
        </p:nvSpPr>
        <p:spPr>
          <a:xfrm>
            <a:off x="3540969" y="3756627"/>
            <a:ext cx="1702389"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dirty="0">
                <a:solidFill>
                  <a:srgbClr val="FFFFFF"/>
                </a:solidFill>
                <a:latin typeface="Arial"/>
                <a:ea typeface="ＭＳ Ｐゴシック" charset="0"/>
              </a:rPr>
              <a:t>Net diffusion</a:t>
            </a:r>
          </a:p>
        </p:txBody>
      </p:sp>
      <p:sp>
        <p:nvSpPr>
          <p:cNvPr id="7" name="TextBox 6"/>
          <p:cNvSpPr txBox="1"/>
          <p:nvPr/>
        </p:nvSpPr>
        <p:spPr>
          <a:xfrm>
            <a:off x="3969594" y="4682139"/>
            <a:ext cx="1702389"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a:solidFill>
                  <a:srgbClr val="FFFFFF"/>
                </a:solidFill>
                <a:latin typeface="Arial"/>
                <a:ea typeface="ＭＳ Ｐゴシック" charset="0"/>
              </a:rPr>
              <a:t>Net diffusion</a:t>
            </a:r>
          </a:p>
        </p:txBody>
      </p:sp>
      <p:sp>
        <p:nvSpPr>
          <p:cNvPr id="8" name="TextBox 7"/>
          <p:cNvSpPr txBox="1"/>
          <p:nvPr/>
        </p:nvSpPr>
        <p:spPr>
          <a:xfrm>
            <a:off x="6884244" y="3753452"/>
            <a:ext cx="1530868"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dirty="0">
                <a:solidFill>
                  <a:srgbClr val="FFFFFF"/>
                </a:solidFill>
                <a:latin typeface="Arial"/>
                <a:ea typeface="ＭＳ Ｐゴシック" charset="0"/>
              </a:rPr>
              <a:t>Equilibrium</a:t>
            </a:r>
          </a:p>
        </p:txBody>
      </p:sp>
      <p:sp>
        <p:nvSpPr>
          <p:cNvPr id="9" name="TextBox 8"/>
          <p:cNvSpPr txBox="1"/>
          <p:nvPr/>
        </p:nvSpPr>
        <p:spPr>
          <a:xfrm>
            <a:off x="6884244" y="4678964"/>
            <a:ext cx="1530868" cy="334579"/>
          </a:xfrm>
          <a:prstGeom prst="rect">
            <a:avLst/>
          </a:prstGeom>
          <a:noFill/>
        </p:spPr>
        <p:txBody>
          <a:bodyPr wrap="none" lIns="0" tIns="0" rIns="0" bIns="0">
            <a:spAutoFit/>
          </a:bodyPr>
          <a:lstStyle/>
          <a:p>
            <a:pPr eaLnBrk="0" fontAlgn="auto" hangingPunct="0">
              <a:spcBef>
                <a:spcPts val="0"/>
              </a:spcBef>
              <a:spcAft>
                <a:spcPts val="0"/>
              </a:spcAft>
              <a:defRPr/>
            </a:pPr>
            <a:r>
              <a:rPr lang="en-US" sz="2174" b="1">
                <a:solidFill>
                  <a:srgbClr val="FFFFFF"/>
                </a:solidFill>
                <a:latin typeface="Arial"/>
                <a:ea typeface="ＭＳ Ｐゴシック" charset="0"/>
              </a:rPr>
              <a:t>Equilibrium</a:t>
            </a:r>
          </a:p>
        </p:txBody>
      </p:sp>
      <p:sp>
        <p:nvSpPr>
          <p:cNvPr id="10" name="TextBox 8"/>
          <p:cNvSpPr txBox="1">
            <a:spLocks noChangeArrowheads="1"/>
          </p:cNvSpPr>
          <p:nvPr/>
        </p:nvSpPr>
        <p:spPr bwMode="auto">
          <a:xfrm>
            <a:off x="338981" y="5340952"/>
            <a:ext cx="6905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(b) Passive transport of two types of molecules</a:t>
            </a: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68171" y="2281560"/>
            <a:ext cx="8262320" cy="4117325"/>
          </a:xfrm>
        </p:spPr>
        <p:txBody>
          <a:bodyPr/>
          <a:lstStyle/>
          <a:p>
            <a:r>
              <a:rPr lang="en-US" b="1" dirty="0" smtClean="0">
                <a:solidFill>
                  <a:srgbClr val="FF0000"/>
                </a:solidFill>
                <a:latin typeface="Cambria" panose="02040503050406030204" pitchFamily="18" charset="0"/>
              </a:rPr>
              <a:t>Passive transport </a:t>
            </a:r>
            <a:r>
              <a:rPr lang="en-US" b="1" dirty="0" smtClean="0">
                <a:latin typeface="Cambria" panose="02040503050406030204" pitchFamily="18" charset="0"/>
              </a:rPr>
              <a:t>is the diffusion of a substance across a membrane without the input of energy.</a:t>
            </a:r>
          </a:p>
          <a:p>
            <a:r>
              <a:rPr lang="en-US" b="1" dirty="0" smtClean="0">
                <a:latin typeface="Cambria" panose="02040503050406030204" pitchFamily="18" charset="0"/>
              </a:rPr>
              <a:t>In passive transport, a substance diffuses down its </a:t>
            </a:r>
            <a:r>
              <a:rPr lang="en-US" b="1" dirty="0" smtClean="0">
                <a:solidFill>
                  <a:srgbClr val="FF0000"/>
                </a:solidFill>
                <a:latin typeface="Cambria" panose="02040503050406030204" pitchFamily="18" charset="0"/>
              </a:rPr>
              <a:t>concentration gradient </a:t>
            </a:r>
            <a:r>
              <a:rPr lang="en-US" b="1" dirty="0" smtClean="0">
                <a:latin typeface="Cambria" panose="02040503050406030204" pitchFamily="18" charset="0"/>
              </a:rPr>
              <a:t>from where the substance is more concentrated to where it is less concentrated. </a:t>
            </a:r>
            <a:endParaRPr lang="en-US" b="1" dirty="0">
              <a:latin typeface="Cambria" panose="02040503050406030204" pitchFamily="18" charset="0"/>
            </a:endParaRPr>
          </a:p>
        </p:txBody>
      </p:sp>
      <p:sp>
        <p:nvSpPr>
          <p:cNvPr id="4" name="Title 3"/>
          <p:cNvSpPr>
            <a:spLocks noGrp="1"/>
          </p:cNvSpPr>
          <p:nvPr>
            <p:ph type="title"/>
          </p:nvPr>
        </p:nvSpPr>
        <p:spPr>
          <a:xfrm>
            <a:off x="639193" y="585284"/>
            <a:ext cx="8402714" cy="958863"/>
          </a:xfrm>
        </p:spPr>
        <p:txBody>
          <a:bodyPr/>
          <a:lstStyle/>
          <a:p>
            <a:r>
              <a:rPr lang="en-US" sz="4000" dirty="0" smtClean="0">
                <a:solidFill>
                  <a:srgbClr val="FF0000"/>
                </a:solidFill>
                <a:latin typeface="Cambria" panose="02040503050406030204" pitchFamily="18" charset="0"/>
              </a:rPr>
              <a:t>Passive Transport: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Diffusion across Membranes</a:t>
            </a:r>
            <a:endParaRPr lang="en-US" sz="4000"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74703" y="541462"/>
            <a:ext cx="8313936" cy="958863"/>
          </a:xfrm>
        </p:spPr>
        <p:txBody>
          <a:bodyPr/>
          <a:lstStyle/>
          <a:p>
            <a:r>
              <a:rPr lang="en-US" sz="4000" dirty="0" smtClean="0">
                <a:solidFill>
                  <a:srgbClr val="FF0000"/>
                </a:solidFill>
                <a:latin typeface="Cambria" panose="02040503050406030204" pitchFamily="18" charset="0"/>
              </a:rPr>
              <a:t>Passive Transport: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Diffusion across Membranes</a:t>
            </a:r>
          </a:p>
        </p:txBody>
      </p:sp>
      <p:sp>
        <p:nvSpPr>
          <p:cNvPr id="116739" name="Rectangle 3"/>
          <p:cNvSpPr>
            <a:spLocks noGrp="1" noChangeArrowheads="1"/>
          </p:cNvSpPr>
          <p:nvPr>
            <p:ph idx="1"/>
          </p:nvPr>
        </p:nvSpPr>
        <p:spPr>
          <a:xfrm>
            <a:off x="603681" y="2183907"/>
            <a:ext cx="8226809" cy="3993055"/>
          </a:xfrm>
        </p:spPr>
        <p:txBody>
          <a:bodyPr/>
          <a:lstStyle/>
          <a:p>
            <a:r>
              <a:rPr lang="en-US" b="1" dirty="0" smtClean="0">
                <a:latin typeface="Cambria" panose="02040503050406030204" pitchFamily="18" charset="0"/>
              </a:rPr>
              <a:t>Substances that do not cross membranes spontaneously, or otherwise cross very slowly, can be transported via proteins that act as corridors for specific molecules.</a:t>
            </a:r>
          </a:p>
          <a:p>
            <a:r>
              <a:rPr lang="en-US" b="1" dirty="0" smtClean="0">
                <a:latin typeface="Cambria" panose="02040503050406030204" pitchFamily="18" charset="0"/>
              </a:rPr>
              <a:t>This assisted transport is called </a:t>
            </a:r>
            <a:r>
              <a:rPr lang="en-US" b="1" dirty="0" smtClean="0">
                <a:solidFill>
                  <a:srgbClr val="FF0000"/>
                </a:solidFill>
                <a:latin typeface="Cambria" panose="02040503050406030204" pitchFamily="18" charset="0"/>
              </a:rPr>
              <a:t>facilitated diffusion</a:t>
            </a:r>
            <a:r>
              <a:rPr lang="en-US" b="1" dirty="0" smtClean="0">
                <a:latin typeface="Cambria" panose="02040503050406030204" pitchFamily="18" charset="0"/>
              </a:rPr>
              <a:t>, a type of passive transport because it does not require the cell to expend energy.</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498797" y="501523"/>
            <a:ext cx="8543108" cy="958863"/>
          </a:xfrm>
        </p:spPr>
        <p:txBody>
          <a:bodyPr/>
          <a:lstStyle/>
          <a:p>
            <a:r>
              <a:rPr lang="en-US" sz="4000" dirty="0" smtClean="0">
                <a:solidFill>
                  <a:srgbClr val="FF0000"/>
                </a:solidFill>
                <a:latin typeface="Cambria" panose="02040503050406030204" pitchFamily="18" charset="0"/>
              </a:rPr>
              <a:t>Osmosis and Water Balance</a:t>
            </a:r>
          </a:p>
        </p:txBody>
      </p:sp>
      <p:sp>
        <p:nvSpPr>
          <p:cNvPr id="129027" name="Rectangle 3"/>
          <p:cNvSpPr>
            <a:spLocks noGrp="1" noChangeArrowheads="1"/>
          </p:cNvSpPr>
          <p:nvPr>
            <p:ph idx="1"/>
          </p:nvPr>
        </p:nvSpPr>
        <p:spPr>
          <a:xfrm>
            <a:off x="594805" y="1633491"/>
            <a:ext cx="8069801" cy="4543472"/>
          </a:xfrm>
        </p:spPr>
        <p:txBody>
          <a:bodyPr/>
          <a:lstStyle/>
          <a:p>
            <a:r>
              <a:rPr lang="en-US" b="1" dirty="0" smtClean="0">
                <a:latin typeface="Cambria" panose="02040503050406030204" pitchFamily="18" charset="0"/>
              </a:rPr>
              <a:t>The diffusion of water across a selectively permeable membrane</a:t>
            </a:r>
            <a:r>
              <a:rPr lang="zh-CN" altLang="en-US" sz="2000" b="1" dirty="0" smtClean="0">
                <a:latin typeface="楷体" panose="02010609060101010101" pitchFamily="49" charset="-122"/>
                <a:ea typeface="楷体" panose="02010609060101010101" pitchFamily="49" charset="-122"/>
              </a:rPr>
              <a:t>（渗透膜）</a:t>
            </a:r>
            <a:r>
              <a:rPr lang="en-US" b="1" dirty="0" smtClean="0">
                <a:latin typeface="Cambria" panose="02040503050406030204" pitchFamily="18" charset="0"/>
              </a:rPr>
              <a:t> is </a:t>
            </a:r>
            <a:r>
              <a:rPr lang="en-US" b="1" dirty="0" smtClean="0">
                <a:solidFill>
                  <a:srgbClr val="FF0000"/>
                </a:solidFill>
                <a:latin typeface="Cambria" panose="02040503050406030204" pitchFamily="18" charset="0"/>
              </a:rPr>
              <a:t>osmosis</a:t>
            </a:r>
            <a:r>
              <a:rPr lang="zh-CN" altLang="en-US" sz="2000" b="1" dirty="0" smtClean="0">
                <a:solidFill>
                  <a:srgbClr val="FF0000"/>
                </a:solidFill>
                <a:latin typeface="楷体" panose="02010609060101010101" pitchFamily="49" charset="-122"/>
                <a:ea typeface="楷体" panose="02010609060101010101" pitchFamily="49" charset="-122"/>
              </a:rPr>
              <a:t>（渗透作用）</a:t>
            </a:r>
            <a:r>
              <a:rPr lang="en-US" b="1" dirty="0" smtClean="0">
                <a:latin typeface="Cambria" panose="02040503050406030204" pitchFamily="18" charset="0"/>
              </a:rPr>
              <a:t>.</a:t>
            </a:r>
          </a:p>
          <a:p>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solute</a:t>
            </a:r>
            <a:r>
              <a:rPr lang="en-US" b="1" dirty="0" smtClean="0">
                <a:latin typeface="Cambria" panose="02040503050406030204" pitchFamily="18" charset="0"/>
              </a:rPr>
              <a:t> is a substance that is dissolved in a liquid solvent, such as the salt in salt water, and the resulting mixture is called a solution.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109472"/>
            <a:ext cx="8546592" cy="4639056"/>
          </a:xfrm>
          <a:prstGeom prst="rect">
            <a:avLst/>
          </a:prstGeom>
        </p:spPr>
      </p:pic>
      <p:sp>
        <p:nvSpPr>
          <p:cNvPr id="4" name="TextBox 2"/>
          <p:cNvSpPr txBox="1">
            <a:spLocks noChangeArrowheads="1"/>
          </p:cNvSpPr>
          <p:nvPr/>
        </p:nvSpPr>
        <p:spPr bwMode="auto">
          <a:xfrm>
            <a:off x="97853" y="1119163"/>
            <a:ext cx="24189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Lower</a:t>
            </a:r>
          </a:p>
          <a:p>
            <a:pPr algn="ctr" eaLnBrk="0" hangingPunct="0">
              <a:lnSpc>
                <a:spcPts val="2000"/>
              </a:lnSpc>
            </a:pPr>
            <a:r>
              <a:rPr lang="en-US" sz="1800" b="1" dirty="0" smtClean="0">
                <a:solidFill>
                  <a:srgbClr val="000000"/>
                </a:solidFill>
                <a:latin typeface="Arial"/>
                <a:ea typeface="ＭＳ Ｐゴシック" charset="0"/>
              </a:rPr>
              <a:t>concentration</a:t>
            </a:r>
          </a:p>
          <a:p>
            <a:pPr algn="ctr" eaLnBrk="0" hangingPunct="0">
              <a:lnSpc>
                <a:spcPts val="2000"/>
              </a:lnSpc>
            </a:pPr>
            <a:r>
              <a:rPr lang="en-US" sz="1800" b="1" dirty="0" smtClean="0">
                <a:solidFill>
                  <a:srgbClr val="000000"/>
                </a:solidFill>
                <a:latin typeface="Arial"/>
                <a:ea typeface="ＭＳ Ｐゴシック" charset="0"/>
              </a:rPr>
              <a:t>(hypotonic)</a:t>
            </a:r>
            <a:r>
              <a:rPr lang="zh-CN" altLang="en-US" sz="1800" b="1" dirty="0" smtClean="0">
                <a:solidFill>
                  <a:srgbClr val="000000"/>
                </a:solidFill>
                <a:latin typeface="楷体" panose="02010609060101010101" pitchFamily="49" charset="-122"/>
                <a:ea typeface="楷体" panose="02010609060101010101" pitchFamily="49" charset="-122"/>
              </a:rPr>
              <a:t>（低渗的）</a:t>
            </a:r>
            <a:endParaRPr lang="en-US" sz="1800" b="1" dirty="0">
              <a:solidFill>
                <a:srgbClr val="000000"/>
              </a:solidFill>
              <a:latin typeface="楷体" panose="02010609060101010101" pitchFamily="49" charset="-122"/>
              <a:ea typeface="楷体" panose="02010609060101010101" pitchFamily="49" charset="-122"/>
            </a:endParaRPr>
          </a:p>
        </p:txBody>
      </p:sp>
      <p:sp>
        <p:nvSpPr>
          <p:cNvPr id="5" name="TextBox 5"/>
          <p:cNvSpPr txBox="1">
            <a:spLocks noChangeArrowheads="1"/>
          </p:cNvSpPr>
          <p:nvPr/>
        </p:nvSpPr>
        <p:spPr bwMode="auto">
          <a:xfrm>
            <a:off x="2442215" y="1120749"/>
            <a:ext cx="24958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Higher</a:t>
            </a:r>
          </a:p>
          <a:p>
            <a:pPr algn="ctr" eaLnBrk="0" hangingPunct="0">
              <a:lnSpc>
                <a:spcPts val="2000"/>
              </a:lnSpc>
            </a:pPr>
            <a:r>
              <a:rPr lang="en-US" sz="1800" b="1" dirty="0" smtClean="0">
                <a:solidFill>
                  <a:srgbClr val="000000"/>
                </a:solidFill>
                <a:latin typeface="Arial"/>
                <a:ea typeface="ＭＳ Ｐゴシック" charset="0"/>
              </a:rPr>
              <a:t>concentration</a:t>
            </a:r>
          </a:p>
          <a:p>
            <a:pPr algn="ctr" eaLnBrk="0" hangingPunct="0">
              <a:lnSpc>
                <a:spcPts val="2000"/>
              </a:lnSpc>
            </a:pPr>
            <a:r>
              <a:rPr lang="en-US" sz="1800" b="1" dirty="0" smtClean="0">
                <a:solidFill>
                  <a:srgbClr val="000000"/>
                </a:solidFill>
                <a:latin typeface="Arial"/>
                <a:ea typeface="ＭＳ Ｐゴシック" charset="0"/>
              </a:rPr>
              <a:t>(hypertonic)</a:t>
            </a:r>
            <a:r>
              <a:rPr lang="zh-CN" altLang="en-US" sz="1800" b="1" dirty="0" smtClean="0">
                <a:solidFill>
                  <a:srgbClr val="000000"/>
                </a:solidFill>
                <a:latin typeface="楷体" panose="02010609060101010101" pitchFamily="49" charset="-122"/>
                <a:ea typeface="楷体" panose="02010609060101010101" pitchFamily="49" charset="-122"/>
              </a:rPr>
              <a:t>（高渗的）</a:t>
            </a:r>
            <a:endParaRPr lang="en-US" sz="1800" b="1" dirty="0">
              <a:solidFill>
                <a:srgbClr val="000000"/>
              </a:solidFill>
              <a:latin typeface="楷体" panose="02010609060101010101" pitchFamily="49" charset="-122"/>
              <a:ea typeface="楷体" panose="02010609060101010101" pitchFamily="49" charset="-122"/>
            </a:endParaRPr>
          </a:p>
        </p:txBody>
      </p:sp>
      <p:sp>
        <p:nvSpPr>
          <p:cNvPr id="6" name="TextBox 8"/>
          <p:cNvSpPr txBox="1">
            <a:spLocks noChangeArrowheads="1"/>
          </p:cNvSpPr>
          <p:nvPr/>
        </p:nvSpPr>
        <p:spPr bwMode="auto">
          <a:xfrm>
            <a:off x="330274" y="3676622"/>
            <a:ext cx="100027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Sugar</a:t>
            </a:r>
          </a:p>
          <a:p>
            <a:pPr eaLnBrk="0" hangingPunct="0">
              <a:lnSpc>
                <a:spcPts val="2000"/>
              </a:lnSpc>
            </a:pPr>
            <a:r>
              <a:rPr lang="en-US" sz="1800" b="1" dirty="0" smtClean="0">
                <a:solidFill>
                  <a:srgbClr val="000000"/>
                </a:solidFill>
                <a:latin typeface="Arial"/>
                <a:ea typeface="ＭＳ Ｐゴシック" charset="0"/>
              </a:rPr>
              <a:t>molecule</a:t>
            </a:r>
          </a:p>
          <a:p>
            <a:pPr eaLnBrk="0" hangingPunct="0">
              <a:lnSpc>
                <a:spcPts val="2000"/>
              </a:lnSpc>
            </a:pPr>
            <a:r>
              <a:rPr lang="en-US" sz="1800" b="1" dirty="0" smtClean="0">
                <a:solidFill>
                  <a:srgbClr val="000000"/>
                </a:solidFill>
                <a:latin typeface="Arial"/>
                <a:ea typeface="ＭＳ Ｐゴシック" charset="0"/>
              </a:rPr>
              <a:t>(solute)</a:t>
            </a:r>
            <a:endParaRPr lang="en-US" sz="1800" b="1" dirty="0">
              <a:solidFill>
                <a:srgbClr val="000000"/>
              </a:solidFill>
              <a:latin typeface="Arial"/>
              <a:ea typeface="ＭＳ Ｐゴシック" charset="0"/>
            </a:endParaRPr>
          </a:p>
        </p:txBody>
      </p:sp>
      <p:sp>
        <p:nvSpPr>
          <p:cNvPr id="7" name="TextBox 11"/>
          <p:cNvSpPr txBox="1">
            <a:spLocks noChangeArrowheads="1"/>
          </p:cNvSpPr>
          <p:nvPr/>
        </p:nvSpPr>
        <p:spPr bwMode="auto">
          <a:xfrm>
            <a:off x="329481" y="4971228"/>
            <a:ext cx="119263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Selectively</a:t>
            </a:r>
          </a:p>
          <a:p>
            <a:pPr eaLnBrk="0" hangingPunct="0">
              <a:lnSpc>
                <a:spcPts val="2000"/>
              </a:lnSpc>
            </a:pPr>
            <a:r>
              <a:rPr lang="en-US" sz="1800" b="1" dirty="0" smtClean="0">
                <a:solidFill>
                  <a:srgbClr val="000000"/>
                </a:solidFill>
                <a:latin typeface="Arial"/>
                <a:ea typeface="ＭＳ Ｐゴシック" charset="0"/>
              </a:rPr>
              <a:t>permeable</a:t>
            </a:r>
          </a:p>
          <a:p>
            <a:pPr eaLnBrk="0" hangingPunct="0">
              <a:lnSpc>
                <a:spcPts val="2000"/>
              </a:lnSpc>
            </a:pPr>
            <a:r>
              <a:rPr lang="en-US" sz="1800" b="1" dirty="0" smtClean="0">
                <a:solidFill>
                  <a:srgbClr val="000000"/>
                </a:solidFill>
                <a:latin typeface="Arial"/>
                <a:ea typeface="ＭＳ Ｐゴシック" charset="0"/>
              </a:rPr>
              <a:t>membrane</a:t>
            </a:r>
            <a:endParaRPr lang="en-US" sz="1800" b="1" dirty="0">
              <a:solidFill>
                <a:srgbClr val="000000"/>
              </a:solidFill>
              <a:latin typeface="Arial"/>
              <a:ea typeface="ＭＳ Ｐゴシック" charset="0"/>
            </a:endParaRPr>
          </a:p>
        </p:txBody>
      </p:sp>
      <p:sp>
        <p:nvSpPr>
          <p:cNvPr id="8" name="TextBox 8"/>
          <p:cNvSpPr txBox="1">
            <a:spLocks noChangeArrowheads="1"/>
          </p:cNvSpPr>
          <p:nvPr/>
        </p:nvSpPr>
        <p:spPr bwMode="auto">
          <a:xfrm>
            <a:off x="6380960" y="1118368"/>
            <a:ext cx="2346796"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Equal concentrations</a:t>
            </a:r>
          </a:p>
          <a:p>
            <a:pPr algn="ctr" eaLnBrk="0" hangingPunct="0">
              <a:lnSpc>
                <a:spcPts val="2000"/>
              </a:lnSpc>
            </a:pPr>
            <a:r>
              <a:rPr lang="en-US" sz="1800" b="1" dirty="0" smtClean="0">
                <a:solidFill>
                  <a:srgbClr val="000000"/>
                </a:solidFill>
                <a:latin typeface="Arial"/>
                <a:ea typeface="ＭＳ Ｐゴシック" charset="0"/>
              </a:rPr>
              <a:t>(isotonic)</a:t>
            </a:r>
            <a:r>
              <a:rPr lang="zh-CN" altLang="en-US" sz="1800" b="1" dirty="0" smtClean="0">
                <a:solidFill>
                  <a:srgbClr val="000000"/>
                </a:solidFill>
                <a:latin typeface="楷体" panose="02010609060101010101" pitchFamily="49" charset="-122"/>
                <a:ea typeface="楷体" panose="02010609060101010101" pitchFamily="49" charset="-122"/>
              </a:rPr>
              <a:t>（等渗的）</a:t>
            </a:r>
            <a:endParaRPr lang="en-US" sz="1800" b="1" dirty="0">
              <a:solidFill>
                <a:srgbClr val="000000"/>
              </a:solidFill>
              <a:latin typeface="楷体" panose="02010609060101010101" pitchFamily="49" charset="-122"/>
              <a:ea typeface="楷体" panose="02010609060101010101" pitchFamily="49" charset="-122"/>
            </a:endParaRPr>
          </a:p>
        </p:txBody>
      </p:sp>
      <p:sp>
        <p:nvSpPr>
          <p:cNvPr id="9" name="TextBox 13"/>
          <p:cNvSpPr txBox="1">
            <a:spLocks noChangeArrowheads="1"/>
          </p:cNvSpPr>
          <p:nvPr/>
        </p:nvSpPr>
        <p:spPr bwMode="auto">
          <a:xfrm>
            <a:off x="4368007" y="3291678"/>
            <a:ext cx="16414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Osmosis</a:t>
            </a:r>
          </a:p>
          <a:p>
            <a:pPr algn="ctr" eaLnBrk="0" hangingPunct="0">
              <a:lnSpc>
                <a:spcPts val="2000"/>
              </a:lnSpc>
            </a:pPr>
            <a:r>
              <a:rPr lang="en-US" sz="1800" b="1" dirty="0" smtClean="0">
                <a:solidFill>
                  <a:srgbClr val="000000"/>
                </a:solidFill>
                <a:latin typeface="Arial"/>
                <a:ea typeface="ＭＳ Ｐゴシック" charset="0"/>
              </a:rPr>
              <a:t>(net movement</a:t>
            </a:r>
          </a:p>
          <a:p>
            <a:pPr algn="ctr" eaLnBrk="0" hangingPunct="0">
              <a:lnSpc>
                <a:spcPts val="2000"/>
              </a:lnSpc>
            </a:pPr>
            <a:r>
              <a:rPr lang="en-US" sz="1800" b="1" dirty="0" smtClean="0">
                <a:solidFill>
                  <a:srgbClr val="000000"/>
                </a:solidFill>
                <a:latin typeface="Arial"/>
                <a:ea typeface="ＭＳ Ｐゴシック" charset="0"/>
              </a:rPr>
              <a:t>of water)</a:t>
            </a:r>
            <a:endParaRPr lang="en-US" sz="1800" b="1" dirty="0">
              <a:solidFill>
                <a:srgbClr val="000000"/>
              </a:solidFill>
              <a:latin typeface="Arial"/>
              <a:ea typeface="ＭＳ Ｐゴシック" charset="0"/>
            </a:endParaRPr>
          </a:p>
        </p:txBody>
      </p:sp>
      <p:sp>
        <p:nvSpPr>
          <p:cNvPr id="10" name="Freeform 9"/>
          <p:cNvSpPr/>
          <p:nvPr/>
        </p:nvSpPr>
        <p:spPr bwMode="auto">
          <a:xfrm flipH="1">
            <a:off x="3689734" y="1918768"/>
            <a:ext cx="0" cy="146304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Freeform 10"/>
          <p:cNvSpPr/>
          <p:nvPr/>
        </p:nvSpPr>
        <p:spPr bwMode="auto">
          <a:xfrm flipH="1">
            <a:off x="1471612" y="1918768"/>
            <a:ext cx="519112" cy="146304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2" name="Freeform 11"/>
          <p:cNvSpPr/>
          <p:nvPr/>
        </p:nvSpPr>
        <p:spPr bwMode="auto">
          <a:xfrm flipH="1">
            <a:off x="1059657" y="3795226"/>
            <a:ext cx="647699" cy="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3" name="Freeform 12"/>
          <p:cNvSpPr/>
          <p:nvPr/>
        </p:nvSpPr>
        <p:spPr bwMode="auto">
          <a:xfrm flipH="1" flipV="1">
            <a:off x="1590675" y="5053012"/>
            <a:ext cx="1175384" cy="56196"/>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5" name="Freeform 14"/>
          <p:cNvSpPr/>
          <p:nvPr/>
        </p:nvSpPr>
        <p:spPr bwMode="auto">
          <a:xfrm>
            <a:off x="6766560" y="1631329"/>
            <a:ext cx="1691640" cy="2331071"/>
          </a:xfrm>
          <a:custGeom>
            <a:avLst/>
            <a:gdLst>
              <a:gd name="connsiteX0" fmla="*/ 7620 w 1691640"/>
              <a:gd name="connsiteY0" fmla="*/ 2072640 h 2072640"/>
              <a:gd name="connsiteX1" fmla="*/ 0 w 1691640"/>
              <a:gd name="connsiteY1" fmla="*/ 449580 h 2072640"/>
              <a:gd name="connsiteX2" fmla="*/ 830580 w 1691640"/>
              <a:gd name="connsiteY2" fmla="*/ 0 h 2072640"/>
              <a:gd name="connsiteX3" fmla="*/ 1691640 w 1691640"/>
              <a:gd name="connsiteY3" fmla="*/ 464820 h 2072640"/>
              <a:gd name="connsiteX4" fmla="*/ 1691640 w 1691640"/>
              <a:gd name="connsiteY4" fmla="*/ 1158240 h 207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2072640">
                <a:moveTo>
                  <a:pt x="7620" y="2072640"/>
                </a:moveTo>
                <a:lnTo>
                  <a:pt x="0" y="449580"/>
                </a:lnTo>
                <a:lnTo>
                  <a:pt x="830580" y="0"/>
                </a:lnTo>
                <a:lnTo>
                  <a:pt x="1691640" y="464820"/>
                </a:lnTo>
                <a:lnTo>
                  <a:pt x="1691640" y="1158240"/>
                </a:lnTo>
              </a:path>
            </a:pathLst>
          </a:custGeom>
          <a:noFill/>
          <a:ln w="254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612558" y="505384"/>
            <a:ext cx="8420469" cy="958863"/>
          </a:xfrm>
        </p:spPr>
        <p:txBody>
          <a:bodyPr/>
          <a:lstStyle/>
          <a:p>
            <a:r>
              <a:rPr lang="en-US" sz="4000" dirty="0" smtClean="0">
                <a:solidFill>
                  <a:srgbClr val="FF0000"/>
                </a:solidFill>
                <a:latin typeface="Cambria" panose="02040503050406030204" pitchFamily="18" charset="0"/>
              </a:rPr>
              <a:t>Osmosis and Water Balance</a:t>
            </a:r>
          </a:p>
        </p:txBody>
      </p:sp>
      <p:sp>
        <p:nvSpPr>
          <p:cNvPr id="129027" name="Rectangle 3"/>
          <p:cNvSpPr>
            <a:spLocks noGrp="1" noChangeArrowheads="1"/>
          </p:cNvSpPr>
          <p:nvPr>
            <p:ph idx="1"/>
          </p:nvPr>
        </p:nvSpPr>
        <p:spPr>
          <a:xfrm>
            <a:off x="692458" y="1633492"/>
            <a:ext cx="8138033" cy="4152854"/>
          </a:xfrm>
        </p:spPr>
        <p:txBody>
          <a:bodyPr/>
          <a:lstStyle/>
          <a:p>
            <a:r>
              <a:rPr lang="en-US" b="1" dirty="0" smtClean="0">
                <a:latin typeface="Cambria" panose="02040503050406030204" pitchFamily="18" charset="0"/>
              </a:rPr>
              <a:t>Compared to another solution,</a:t>
            </a:r>
          </a:p>
          <a:p>
            <a:pPr lvl="1"/>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hypertonic</a:t>
            </a:r>
            <a:r>
              <a:rPr lang="en-US" b="1" dirty="0" smtClean="0">
                <a:latin typeface="Cambria" panose="02040503050406030204" pitchFamily="18" charset="0"/>
              </a:rPr>
              <a:t> solution has a higher concentration of solute,</a:t>
            </a:r>
          </a:p>
          <a:p>
            <a:pPr lvl="1"/>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hypotonic</a:t>
            </a:r>
            <a:r>
              <a:rPr lang="en-US" b="1" dirty="0" smtClean="0">
                <a:latin typeface="Cambria" panose="02040503050406030204" pitchFamily="18" charset="0"/>
              </a:rPr>
              <a:t> solution has a lower concentration of solute, and</a:t>
            </a:r>
          </a:p>
          <a:p>
            <a:pPr lvl="1"/>
            <a:r>
              <a:rPr lang="en-US" b="1" dirty="0" smtClean="0">
                <a:latin typeface="Cambria" panose="02040503050406030204" pitchFamily="18" charset="0"/>
              </a:rPr>
              <a:t>an </a:t>
            </a:r>
            <a:r>
              <a:rPr lang="en-US" b="1" dirty="0" smtClean="0">
                <a:solidFill>
                  <a:srgbClr val="FF0000"/>
                </a:solidFill>
                <a:latin typeface="Cambria" panose="02040503050406030204" pitchFamily="18" charset="0"/>
              </a:rPr>
              <a:t>isotonic</a:t>
            </a:r>
            <a:r>
              <a:rPr lang="en-US" b="1" dirty="0" smtClean="0">
                <a:latin typeface="Cambria" panose="02040503050406030204" pitchFamily="18" charset="0"/>
              </a:rPr>
              <a:t> solution has an equal concentration of solute.</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ChangeArrowheads="1"/>
          </p:cNvSpPr>
          <p:nvPr>
            <p:ph type="title"/>
          </p:nvPr>
        </p:nvSpPr>
        <p:spPr>
          <a:xfrm>
            <a:off x="630315" y="523708"/>
            <a:ext cx="8543108" cy="958863"/>
          </a:xfrm>
        </p:spPr>
        <p:txBody>
          <a:bodyPr/>
          <a:lstStyle/>
          <a:p>
            <a:r>
              <a:rPr lang="en-US" sz="4000" dirty="0" smtClean="0">
                <a:solidFill>
                  <a:srgbClr val="FF0000"/>
                </a:solidFill>
                <a:latin typeface="Cambria" panose="02040503050406030204" pitchFamily="18" charset="0"/>
              </a:rPr>
              <a:t>Water Balance in Animal Cells</a:t>
            </a:r>
          </a:p>
        </p:txBody>
      </p:sp>
      <p:sp>
        <p:nvSpPr>
          <p:cNvPr id="137218" name="Rectangle 2"/>
          <p:cNvSpPr>
            <a:spLocks noGrp="1" noChangeArrowheads="1"/>
          </p:cNvSpPr>
          <p:nvPr>
            <p:ph idx="1"/>
          </p:nvPr>
        </p:nvSpPr>
        <p:spPr>
          <a:xfrm>
            <a:off x="630315" y="1482571"/>
            <a:ext cx="8200176" cy="4694392"/>
          </a:xfrm>
        </p:spPr>
        <p:txBody>
          <a:bodyPr/>
          <a:lstStyle/>
          <a:p>
            <a:r>
              <a:rPr lang="en-US" b="1" dirty="0" smtClean="0">
                <a:latin typeface="Cambria" panose="02040503050406030204" pitchFamily="18" charset="0"/>
              </a:rPr>
              <a:t>The survival of a cell depends on its ability to balance water uptake and loss. </a:t>
            </a:r>
          </a:p>
          <a:p>
            <a:r>
              <a:rPr lang="en-US" b="1" dirty="0" smtClean="0">
                <a:latin typeface="Cambria" panose="02040503050406030204" pitchFamily="18" charset="0"/>
              </a:rPr>
              <a:t>For an animal to survive a hypotonic or hypertonic environment, the animal must have a way to balance the uptake and loss of water.</a:t>
            </a:r>
          </a:p>
          <a:p>
            <a:r>
              <a:rPr lang="en-US" b="1" dirty="0" smtClean="0">
                <a:latin typeface="Cambria" panose="02040503050406030204" pitchFamily="18" charset="0"/>
              </a:rPr>
              <a:t>The control of water balance is called </a:t>
            </a:r>
            <a:r>
              <a:rPr lang="en-US" b="1" dirty="0" smtClean="0">
                <a:solidFill>
                  <a:srgbClr val="FF0000"/>
                </a:solidFill>
                <a:latin typeface="Cambria" panose="02040503050406030204" pitchFamily="18" charset="0"/>
              </a:rPr>
              <a:t>osmoregulation</a:t>
            </a:r>
            <a:r>
              <a:rPr lang="zh-CN" altLang="en-US" sz="2000" b="1" dirty="0" smtClean="0">
                <a:solidFill>
                  <a:srgbClr val="FF0000"/>
                </a:solidFill>
                <a:latin typeface="楷体" panose="02010609060101010101" pitchFamily="49" charset="-122"/>
                <a:ea typeface="楷体" panose="02010609060101010101" pitchFamily="49" charset="-122"/>
              </a:rPr>
              <a:t>（渗透调节）</a:t>
            </a:r>
            <a:r>
              <a:rPr lang="en-US" b="1" dirty="0" smtClean="0">
                <a:latin typeface="Cambria" panose="02040503050406030204" pitchFamily="18" charset="0"/>
              </a:rPr>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01336" y="336709"/>
            <a:ext cx="8420467" cy="1270149"/>
          </a:xfrm>
        </p:spPr>
        <p:txBody>
          <a:bodyPr/>
          <a:lstStyle/>
          <a:p>
            <a:r>
              <a:rPr lang="en-US" sz="4000" dirty="0" smtClean="0">
                <a:solidFill>
                  <a:srgbClr val="C39150"/>
                </a:solidFill>
                <a:latin typeface="Cambria" panose="02040503050406030204" pitchFamily="18" charset="0"/>
              </a:rPr>
              <a:t>Biology and Society: </a:t>
            </a:r>
            <a:br>
              <a:rPr lang="en-US" sz="4000" dirty="0" smtClean="0">
                <a:solidFill>
                  <a:srgbClr val="C39150"/>
                </a:solidFill>
                <a:latin typeface="Cambria" panose="02040503050406030204" pitchFamily="18" charset="0"/>
              </a:rPr>
            </a:br>
            <a:r>
              <a:rPr lang="en-US" sz="4000" dirty="0" smtClean="0">
                <a:solidFill>
                  <a:srgbClr val="C39150"/>
                </a:solidFill>
                <a:latin typeface="Cambria" panose="02040503050406030204" pitchFamily="18" charset="0"/>
              </a:rPr>
              <a:t>Harnessing Cellular Structures</a:t>
            </a:r>
          </a:p>
        </p:txBody>
      </p:sp>
      <p:sp>
        <p:nvSpPr>
          <p:cNvPr id="20483" name="Rectangle 3"/>
          <p:cNvSpPr>
            <a:spLocks noGrp="1" noChangeArrowheads="1"/>
          </p:cNvSpPr>
          <p:nvPr>
            <p:ph idx="1"/>
          </p:nvPr>
        </p:nvSpPr>
        <p:spPr>
          <a:xfrm>
            <a:off x="701336" y="1899820"/>
            <a:ext cx="7900797" cy="4871945"/>
          </a:xfrm>
        </p:spPr>
        <p:txBody>
          <a:bodyPr>
            <a:normAutofit/>
          </a:bodyPr>
          <a:lstStyle/>
          <a:p>
            <a:r>
              <a:rPr lang="en-US" sz="2400" b="1" dirty="0" smtClean="0">
                <a:latin typeface="Cambria" panose="02040503050406030204" pitchFamily="18" charset="0"/>
              </a:rPr>
              <a:t>Enzymes within the cell carry out a process called glycolysis</a:t>
            </a:r>
            <a:r>
              <a:rPr lang="zh-CN" altLang="en-US" sz="2000" b="1" dirty="0" smtClean="0">
                <a:latin typeface="楷体" panose="02010609060101010101" pitchFamily="49" charset="-122"/>
                <a:ea typeface="楷体" panose="02010609060101010101" pitchFamily="49" charset="-122"/>
              </a:rPr>
              <a:t>（糖酵解）</a:t>
            </a:r>
            <a:r>
              <a:rPr lang="en-US" sz="2400" b="1" dirty="0" smtClean="0">
                <a:latin typeface="Cambria" panose="02040503050406030204" pitchFamily="18" charset="0"/>
              </a:rPr>
              <a:t>. </a:t>
            </a:r>
          </a:p>
          <a:p>
            <a:r>
              <a:rPr lang="en-US" sz="2400" b="1" dirty="0" smtClean="0">
                <a:latin typeface="Cambria" panose="02040503050406030204" pitchFamily="18" charset="0"/>
              </a:rPr>
              <a:t>During glycolysis, the energy released from the breakdown of glucose is used to produce molecules of ATP.</a:t>
            </a:r>
          </a:p>
          <a:p>
            <a:r>
              <a:rPr lang="en-US" sz="2400" b="1" dirty="0" smtClean="0">
                <a:latin typeface="Cambria" panose="02040503050406030204" pitchFamily="18" charset="0"/>
              </a:rPr>
              <a:t>Within a living sperm, the ATP produced during glycolysis and other processes provides the energy that propels the sperm through the female reproductive tract.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0" y="713232"/>
            <a:ext cx="6766560" cy="5431536"/>
          </a:xfrm>
          <a:prstGeom prst="rect">
            <a:avLst/>
          </a:prstGeom>
        </p:spPr>
      </p:pic>
      <p:sp>
        <p:nvSpPr>
          <p:cNvPr id="4" name="TextBox 2"/>
          <p:cNvSpPr txBox="1">
            <a:spLocks noChangeArrowheads="1"/>
          </p:cNvSpPr>
          <p:nvPr/>
        </p:nvSpPr>
        <p:spPr bwMode="auto">
          <a:xfrm>
            <a:off x="1324576" y="795725"/>
            <a:ext cx="12182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Cambria" panose="02040503050406030204" pitchFamily="18" charset="0"/>
                <a:ea typeface="ＭＳ Ｐゴシック" charset="0"/>
              </a:rPr>
              <a:t>Animal cell</a:t>
            </a:r>
          </a:p>
        </p:txBody>
      </p:sp>
      <p:sp>
        <p:nvSpPr>
          <p:cNvPr id="5" name="TextBox 4"/>
          <p:cNvSpPr txBox="1"/>
          <p:nvPr/>
        </p:nvSpPr>
        <p:spPr>
          <a:xfrm>
            <a:off x="2680301" y="1040200"/>
            <a:ext cx="431208"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000000"/>
                </a:solidFill>
                <a:latin typeface="Cambria" panose="02040503050406030204" pitchFamily="18" charset="0"/>
                <a:ea typeface="ＭＳ Ｐゴシック" charset="0"/>
              </a:rPr>
              <a:t>H</a:t>
            </a:r>
            <a:r>
              <a:rPr lang="en-US" sz="1800" b="1" baseline="-25000" dirty="0">
                <a:solidFill>
                  <a:srgbClr val="000000"/>
                </a:solidFill>
                <a:latin typeface="Cambria" panose="02040503050406030204" pitchFamily="18" charset="0"/>
                <a:ea typeface="ＭＳ Ｐゴシック" charset="0"/>
              </a:rPr>
              <a:t>2</a:t>
            </a:r>
            <a:r>
              <a:rPr lang="en-US" sz="1800" b="1" dirty="0">
                <a:solidFill>
                  <a:srgbClr val="000000"/>
                </a:solidFill>
                <a:latin typeface="Cambria" panose="02040503050406030204" pitchFamily="18" charset="0"/>
                <a:ea typeface="ＭＳ Ｐゴシック" charset="0"/>
              </a:rPr>
              <a:t>O</a:t>
            </a:r>
          </a:p>
        </p:txBody>
      </p:sp>
      <p:sp>
        <p:nvSpPr>
          <p:cNvPr id="6" name="TextBox 5"/>
          <p:cNvSpPr txBox="1"/>
          <p:nvPr/>
        </p:nvSpPr>
        <p:spPr>
          <a:xfrm>
            <a:off x="1334101" y="1357700"/>
            <a:ext cx="431208"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000000"/>
                </a:solidFill>
                <a:latin typeface="Cambria" panose="02040503050406030204" pitchFamily="18" charset="0"/>
                <a:ea typeface="ＭＳ Ｐゴシック" charset="0"/>
              </a:rPr>
              <a:t>H</a:t>
            </a:r>
            <a:r>
              <a:rPr lang="en-US" sz="1800" b="1" baseline="-25000" dirty="0">
                <a:solidFill>
                  <a:srgbClr val="000000"/>
                </a:solidFill>
                <a:latin typeface="Cambria" panose="02040503050406030204" pitchFamily="18" charset="0"/>
                <a:ea typeface="ＭＳ Ｐゴシック" charset="0"/>
              </a:rPr>
              <a:t>2</a:t>
            </a:r>
            <a:r>
              <a:rPr lang="en-US" sz="1800" b="1" dirty="0">
                <a:solidFill>
                  <a:srgbClr val="000000"/>
                </a:solidFill>
                <a:latin typeface="Cambria" panose="02040503050406030204" pitchFamily="18" charset="0"/>
                <a:ea typeface="ＭＳ Ｐゴシック" charset="0"/>
              </a:rPr>
              <a:t>O</a:t>
            </a:r>
          </a:p>
        </p:txBody>
      </p:sp>
      <p:sp>
        <p:nvSpPr>
          <p:cNvPr id="7" name="TextBox 6"/>
          <p:cNvSpPr txBox="1"/>
          <p:nvPr/>
        </p:nvSpPr>
        <p:spPr>
          <a:xfrm>
            <a:off x="4844064" y="1040200"/>
            <a:ext cx="431208"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000000"/>
                </a:solidFill>
                <a:latin typeface="Cambria" panose="02040503050406030204" pitchFamily="18" charset="0"/>
                <a:ea typeface="ＭＳ Ｐゴシック" charset="0"/>
              </a:rPr>
              <a:t>H</a:t>
            </a:r>
            <a:r>
              <a:rPr lang="en-US" sz="1800" b="1" baseline="-25000" dirty="0">
                <a:solidFill>
                  <a:srgbClr val="000000"/>
                </a:solidFill>
                <a:latin typeface="Cambria" panose="02040503050406030204" pitchFamily="18" charset="0"/>
                <a:ea typeface="ＭＳ Ｐゴシック" charset="0"/>
              </a:rPr>
              <a:t>2</a:t>
            </a:r>
            <a:r>
              <a:rPr lang="en-US" sz="1800" b="1" dirty="0">
                <a:solidFill>
                  <a:srgbClr val="000000"/>
                </a:solidFill>
                <a:latin typeface="Cambria" panose="02040503050406030204" pitchFamily="18" charset="0"/>
                <a:ea typeface="ＭＳ Ｐゴシック" charset="0"/>
              </a:rPr>
              <a:t>O</a:t>
            </a:r>
          </a:p>
        </p:txBody>
      </p:sp>
      <p:sp>
        <p:nvSpPr>
          <p:cNvPr id="8" name="TextBox 7"/>
          <p:cNvSpPr txBox="1"/>
          <p:nvPr/>
        </p:nvSpPr>
        <p:spPr>
          <a:xfrm>
            <a:off x="7203089" y="1037025"/>
            <a:ext cx="431208"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000000"/>
                </a:solidFill>
                <a:latin typeface="Cambria" panose="02040503050406030204" pitchFamily="18" charset="0"/>
                <a:ea typeface="ＭＳ Ｐゴシック" charset="0"/>
              </a:rPr>
              <a:t>H</a:t>
            </a:r>
            <a:r>
              <a:rPr lang="en-US" sz="1800" b="1" baseline="-25000" dirty="0">
                <a:solidFill>
                  <a:srgbClr val="000000"/>
                </a:solidFill>
                <a:latin typeface="Cambria" panose="02040503050406030204" pitchFamily="18" charset="0"/>
                <a:ea typeface="ＭＳ Ｐゴシック" charset="0"/>
              </a:rPr>
              <a:t>2</a:t>
            </a:r>
            <a:r>
              <a:rPr lang="en-US" sz="1800" b="1" dirty="0">
                <a:solidFill>
                  <a:srgbClr val="000000"/>
                </a:solidFill>
                <a:latin typeface="Cambria" panose="02040503050406030204" pitchFamily="18" charset="0"/>
                <a:ea typeface="ＭＳ Ｐゴシック" charset="0"/>
              </a:rPr>
              <a:t>O</a:t>
            </a:r>
          </a:p>
        </p:txBody>
      </p:sp>
      <p:sp>
        <p:nvSpPr>
          <p:cNvPr id="9" name="TextBox 7"/>
          <p:cNvSpPr txBox="1">
            <a:spLocks noChangeArrowheads="1"/>
          </p:cNvSpPr>
          <p:nvPr/>
        </p:nvSpPr>
        <p:spPr bwMode="auto">
          <a:xfrm>
            <a:off x="1702401" y="2572137"/>
            <a:ext cx="795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Cambria" panose="02040503050406030204" pitchFamily="18" charset="0"/>
                <a:ea typeface="ＭＳ Ｐゴシック" charset="0"/>
              </a:rPr>
              <a:t>Normal</a:t>
            </a:r>
          </a:p>
        </p:txBody>
      </p:sp>
      <p:sp>
        <p:nvSpPr>
          <p:cNvPr id="10" name="TextBox 8"/>
          <p:cNvSpPr txBox="1">
            <a:spLocks noChangeArrowheads="1"/>
          </p:cNvSpPr>
          <p:nvPr/>
        </p:nvSpPr>
        <p:spPr bwMode="auto">
          <a:xfrm>
            <a:off x="1324576" y="3086487"/>
            <a:ext cx="10130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Cambria" panose="02040503050406030204" pitchFamily="18" charset="0"/>
                <a:ea typeface="ＭＳ Ｐゴシック" charset="0"/>
              </a:rPr>
              <a:t>Plant cell</a:t>
            </a:r>
          </a:p>
        </p:txBody>
      </p:sp>
      <p:sp>
        <p:nvSpPr>
          <p:cNvPr id="11" name="TextBox 10"/>
          <p:cNvSpPr txBox="1"/>
          <p:nvPr/>
        </p:nvSpPr>
        <p:spPr>
          <a:xfrm>
            <a:off x="1332514" y="3361125"/>
            <a:ext cx="431208"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000000"/>
                </a:solidFill>
                <a:latin typeface="Cambria" panose="02040503050406030204" pitchFamily="18" charset="0"/>
                <a:ea typeface="ＭＳ Ｐゴシック" charset="0"/>
              </a:rPr>
              <a:t>H</a:t>
            </a:r>
            <a:r>
              <a:rPr lang="en-US" sz="1800" b="1" baseline="-25000" dirty="0">
                <a:solidFill>
                  <a:srgbClr val="000000"/>
                </a:solidFill>
                <a:latin typeface="Cambria" panose="02040503050406030204" pitchFamily="18" charset="0"/>
                <a:ea typeface="ＭＳ Ｐゴシック" charset="0"/>
              </a:rPr>
              <a:t>2</a:t>
            </a:r>
            <a:r>
              <a:rPr lang="en-US" sz="1800" b="1" dirty="0">
                <a:solidFill>
                  <a:srgbClr val="000000"/>
                </a:solidFill>
                <a:latin typeface="Cambria" panose="02040503050406030204" pitchFamily="18" charset="0"/>
                <a:ea typeface="ＭＳ Ｐゴシック" charset="0"/>
              </a:rPr>
              <a:t>O</a:t>
            </a:r>
          </a:p>
        </p:txBody>
      </p:sp>
      <p:sp>
        <p:nvSpPr>
          <p:cNvPr id="12" name="TextBox 10"/>
          <p:cNvSpPr txBox="1">
            <a:spLocks noChangeArrowheads="1"/>
          </p:cNvSpPr>
          <p:nvPr/>
        </p:nvSpPr>
        <p:spPr bwMode="auto">
          <a:xfrm>
            <a:off x="3538351" y="2572137"/>
            <a:ext cx="20672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smtClean="0">
                <a:solidFill>
                  <a:srgbClr val="000000"/>
                </a:solidFill>
                <a:latin typeface="Cambria" panose="02040503050406030204" pitchFamily="18" charset="0"/>
                <a:ea typeface="ＭＳ Ｐゴシック" charset="0"/>
              </a:rPr>
              <a:t>Lysing</a:t>
            </a:r>
            <a:r>
              <a:rPr lang="zh-CN" altLang="en-US" sz="1800" b="1" dirty="0" smtClean="0">
                <a:solidFill>
                  <a:srgbClr val="000000"/>
                </a:solidFill>
                <a:latin typeface="楷体" panose="02010609060101010101" pitchFamily="49" charset="-122"/>
                <a:ea typeface="楷体" panose="02010609060101010101" pitchFamily="49" charset="-122"/>
              </a:rPr>
              <a:t>（细胞溶解）</a:t>
            </a:r>
            <a:endParaRPr lang="en-US" sz="1800" b="1" dirty="0">
              <a:solidFill>
                <a:srgbClr val="000000"/>
              </a:solidFill>
              <a:latin typeface="楷体" panose="02010609060101010101" pitchFamily="49" charset="-122"/>
              <a:ea typeface="楷体" panose="02010609060101010101" pitchFamily="49" charset="-122"/>
            </a:endParaRPr>
          </a:p>
        </p:txBody>
      </p:sp>
      <p:sp>
        <p:nvSpPr>
          <p:cNvPr id="13" name="TextBox 11"/>
          <p:cNvSpPr txBox="1">
            <a:spLocks noChangeArrowheads="1"/>
          </p:cNvSpPr>
          <p:nvPr/>
        </p:nvSpPr>
        <p:spPr bwMode="auto">
          <a:xfrm>
            <a:off x="6380764" y="2572137"/>
            <a:ext cx="9956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Cambria" panose="02040503050406030204" pitchFamily="18" charset="0"/>
                <a:ea typeface="ＭＳ Ｐゴシック" charset="0"/>
              </a:rPr>
              <a:t>Shriveled</a:t>
            </a:r>
          </a:p>
        </p:txBody>
      </p:sp>
      <p:sp>
        <p:nvSpPr>
          <p:cNvPr id="14" name="TextBox 12"/>
          <p:cNvSpPr txBox="1">
            <a:spLocks noChangeArrowheads="1"/>
          </p:cNvSpPr>
          <p:nvPr/>
        </p:nvSpPr>
        <p:spPr bwMode="auto">
          <a:xfrm>
            <a:off x="6014845" y="3097596"/>
            <a:ext cx="1166986"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800" b="1" dirty="0" smtClean="0">
                <a:solidFill>
                  <a:srgbClr val="000000"/>
                </a:solidFill>
                <a:latin typeface="Cambria" panose="02040503050406030204" pitchFamily="18" charset="0"/>
                <a:ea typeface="ＭＳ Ｐゴシック" charset="0"/>
              </a:rPr>
              <a:t>Plasma</a:t>
            </a:r>
          </a:p>
          <a:p>
            <a:pPr eaLnBrk="0" hangingPunct="0">
              <a:lnSpc>
                <a:spcPts val="1900"/>
              </a:lnSpc>
            </a:pPr>
            <a:r>
              <a:rPr lang="en-US" sz="1800" b="1" dirty="0" smtClean="0">
                <a:solidFill>
                  <a:srgbClr val="000000"/>
                </a:solidFill>
                <a:latin typeface="Cambria" panose="02040503050406030204" pitchFamily="18" charset="0"/>
                <a:ea typeface="ＭＳ Ｐゴシック" charset="0"/>
              </a:rPr>
              <a:t>membrane</a:t>
            </a:r>
            <a:endParaRPr lang="en-US" sz="1800" b="1" dirty="0">
              <a:solidFill>
                <a:srgbClr val="000000"/>
              </a:solidFill>
              <a:latin typeface="Cambria" panose="02040503050406030204" pitchFamily="18" charset="0"/>
              <a:ea typeface="ＭＳ Ｐゴシック" charset="0"/>
            </a:endParaRPr>
          </a:p>
        </p:txBody>
      </p:sp>
      <p:sp>
        <p:nvSpPr>
          <p:cNvPr id="15" name="TextBox 14"/>
          <p:cNvSpPr txBox="1"/>
          <p:nvPr/>
        </p:nvSpPr>
        <p:spPr>
          <a:xfrm>
            <a:off x="2704114" y="3361125"/>
            <a:ext cx="431208"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000000"/>
                </a:solidFill>
                <a:latin typeface="Cambria" panose="02040503050406030204" pitchFamily="18" charset="0"/>
                <a:ea typeface="ＭＳ Ｐゴシック" charset="0"/>
              </a:rPr>
              <a:t>H</a:t>
            </a:r>
            <a:r>
              <a:rPr lang="en-US" sz="1800" b="1" baseline="-25000" dirty="0">
                <a:solidFill>
                  <a:srgbClr val="000000"/>
                </a:solidFill>
                <a:latin typeface="Cambria" panose="02040503050406030204" pitchFamily="18" charset="0"/>
                <a:ea typeface="ＭＳ Ｐゴシック" charset="0"/>
              </a:rPr>
              <a:t>2</a:t>
            </a:r>
            <a:r>
              <a:rPr lang="en-US" sz="1800" b="1" dirty="0">
                <a:solidFill>
                  <a:srgbClr val="000000"/>
                </a:solidFill>
                <a:latin typeface="Cambria" panose="02040503050406030204" pitchFamily="18" charset="0"/>
                <a:ea typeface="ＭＳ Ｐゴシック" charset="0"/>
              </a:rPr>
              <a:t>O</a:t>
            </a:r>
          </a:p>
        </p:txBody>
      </p:sp>
      <p:sp>
        <p:nvSpPr>
          <p:cNvPr id="16" name="TextBox 15"/>
          <p:cNvSpPr txBox="1"/>
          <p:nvPr/>
        </p:nvSpPr>
        <p:spPr>
          <a:xfrm>
            <a:off x="3669314" y="3361125"/>
            <a:ext cx="431208"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000000"/>
                </a:solidFill>
                <a:latin typeface="Cambria" panose="02040503050406030204" pitchFamily="18" charset="0"/>
                <a:ea typeface="ＭＳ Ｐゴシック" charset="0"/>
              </a:rPr>
              <a:t>H</a:t>
            </a:r>
            <a:r>
              <a:rPr lang="en-US" sz="1800" b="1" baseline="-25000" dirty="0">
                <a:solidFill>
                  <a:srgbClr val="000000"/>
                </a:solidFill>
                <a:latin typeface="Cambria" panose="02040503050406030204" pitchFamily="18" charset="0"/>
                <a:ea typeface="ＭＳ Ｐゴシック" charset="0"/>
              </a:rPr>
              <a:t>2</a:t>
            </a:r>
            <a:r>
              <a:rPr lang="en-US" sz="1800" b="1" dirty="0">
                <a:solidFill>
                  <a:srgbClr val="000000"/>
                </a:solidFill>
                <a:latin typeface="Cambria" panose="02040503050406030204" pitchFamily="18" charset="0"/>
                <a:ea typeface="ＭＳ Ｐゴシック" charset="0"/>
              </a:rPr>
              <a:t>O</a:t>
            </a:r>
          </a:p>
        </p:txBody>
      </p:sp>
      <p:sp>
        <p:nvSpPr>
          <p:cNvPr id="17" name="TextBox 16"/>
          <p:cNvSpPr txBox="1"/>
          <p:nvPr/>
        </p:nvSpPr>
        <p:spPr>
          <a:xfrm>
            <a:off x="7441214" y="3357950"/>
            <a:ext cx="431208" cy="276999"/>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a:solidFill>
                  <a:srgbClr val="000000"/>
                </a:solidFill>
                <a:latin typeface="Cambria" panose="02040503050406030204" pitchFamily="18" charset="0"/>
                <a:ea typeface="ＭＳ Ｐゴシック" charset="0"/>
              </a:rPr>
              <a:t>H</a:t>
            </a:r>
            <a:r>
              <a:rPr lang="en-US" sz="1800" b="1" baseline="-25000" dirty="0">
                <a:solidFill>
                  <a:srgbClr val="000000"/>
                </a:solidFill>
                <a:latin typeface="Cambria" panose="02040503050406030204" pitchFamily="18" charset="0"/>
                <a:ea typeface="ＭＳ Ｐゴシック" charset="0"/>
              </a:rPr>
              <a:t>2</a:t>
            </a:r>
            <a:r>
              <a:rPr lang="en-US" sz="1800" b="1" dirty="0">
                <a:solidFill>
                  <a:srgbClr val="000000"/>
                </a:solidFill>
                <a:latin typeface="Cambria" panose="02040503050406030204" pitchFamily="18" charset="0"/>
                <a:ea typeface="ＭＳ Ｐゴシック" charset="0"/>
              </a:rPr>
              <a:t>O</a:t>
            </a:r>
          </a:p>
        </p:txBody>
      </p:sp>
      <p:sp>
        <p:nvSpPr>
          <p:cNvPr id="18" name="TextBox 17"/>
          <p:cNvSpPr txBox="1">
            <a:spLocks noChangeArrowheads="1"/>
          </p:cNvSpPr>
          <p:nvPr/>
        </p:nvSpPr>
        <p:spPr bwMode="auto">
          <a:xfrm>
            <a:off x="867973" y="5172462"/>
            <a:ext cx="2463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smtClean="0">
                <a:solidFill>
                  <a:srgbClr val="000000"/>
                </a:solidFill>
                <a:latin typeface="Cambria" panose="02040503050406030204" pitchFamily="18" charset="0"/>
                <a:ea typeface="ＭＳ Ｐゴシック" charset="0"/>
              </a:rPr>
              <a:t>Flaccid</a:t>
            </a:r>
            <a:r>
              <a:rPr lang="zh-CN" altLang="en-US" sz="1800" b="1" dirty="0" smtClean="0">
                <a:solidFill>
                  <a:srgbClr val="000000"/>
                </a:solidFill>
                <a:latin typeface="Cambria" panose="02040503050406030204" pitchFamily="18" charset="0"/>
                <a:ea typeface="ＭＳ Ｐゴシック" charset="0"/>
              </a:rPr>
              <a:t>（松弛的）</a:t>
            </a:r>
            <a:r>
              <a:rPr lang="en-US" sz="1800" b="1" dirty="0" smtClean="0">
                <a:solidFill>
                  <a:srgbClr val="000000"/>
                </a:solidFill>
                <a:latin typeface="Cambria" panose="02040503050406030204" pitchFamily="18" charset="0"/>
                <a:ea typeface="ＭＳ Ｐゴシック" charset="0"/>
              </a:rPr>
              <a:t> </a:t>
            </a:r>
            <a:r>
              <a:rPr lang="en-US" sz="1800" b="1" dirty="0">
                <a:solidFill>
                  <a:srgbClr val="000000"/>
                </a:solidFill>
                <a:latin typeface="Cambria" panose="02040503050406030204" pitchFamily="18" charset="0"/>
                <a:ea typeface="ＭＳ Ｐゴシック" charset="0"/>
              </a:rPr>
              <a:t>(wilts)</a:t>
            </a:r>
          </a:p>
        </p:txBody>
      </p:sp>
      <p:sp>
        <p:nvSpPr>
          <p:cNvPr id="19" name="TextBox 18"/>
          <p:cNvSpPr txBox="1">
            <a:spLocks noChangeArrowheads="1"/>
          </p:cNvSpPr>
          <p:nvPr/>
        </p:nvSpPr>
        <p:spPr bwMode="auto">
          <a:xfrm>
            <a:off x="3331917" y="5172462"/>
            <a:ext cx="289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smtClean="0">
                <a:solidFill>
                  <a:srgbClr val="000000"/>
                </a:solidFill>
                <a:latin typeface="Cambria" panose="02040503050406030204" pitchFamily="18" charset="0"/>
                <a:ea typeface="ＭＳ Ｐゴシック" charset="0"/>
              </a:rPr>
              <a:t>Turgid</a:t>
            </a:r>
            <a:r>
              <a:rPr lang="zh-CN" altLang="en-US" sz="1800" b="1" dirty="0" smtClean="0">
                <a:solidFill>
                  <a:srgbClr val="000000"/>
                </a:solidFill>
                <a:latin typeface="楷体" panose="02010609060101010101" pitchFamily="49" charset="-122"/>
                <a:ea typeface="楷体" panose="02010609060101010101" pitchFamily="49" charset="-122"/>
              </a:rPr>
              <a:t>（肿胀的）</a:t>
            </a:r>
            <a:r>
              <a:rPr lang="en-US" sz="1800" b="1" dirty="0" smtClean="0">
                <a:solidFill>
                  <a:srgbClr val="000000"/>
                </a:solidFill>
                <a:latin typeface="Cambria" panose="02040503050406030204" pitchFamily="18" charset="0"/>
                <a:ea typeface="ＭＳ Ｐゴシック" charset="0"/>
              </a:rPr>
              <a:t> </a:t>
            </a:r>
            <a:r>
              <a:rPr lang="en-US" sz="1800" b="1" dirty="0">
                <a:solidFill>
                  <a:srgbClr val="000000"/>
                </a:solidFill>
                <a:latin typeface="Cambria" panose="02040503050406030204" pitchFamily="18" charset="0"/>
                <a:ea typeface="ＭＳ Ｐゴシック" charset="0"/>
              </a:rPr>
              <a:t>(normal)</a:t>
            </a:r>
          </a:p>
        </p:txBody>
      </p:sp>
      <p:sp>
        <p:nvSpPr>
          <p:cNvPr id="20" name="TextBox 19"/>
          <p:cNvSpPr txBox="1">
            <a:spLocks noChangeArrowheads="1"/>
          </p:cNvSpPr>
          <p:nvPr/>
        </p:nvSpPr>
        <p:spPr bwMode="auto">
          <a:xfrm>
            <a:off x="6406164" y="5172462"/>
            <a:ext cx="9956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Cambria" panose="02040503050406030204" pitchFamily="18" charset="0"/>
                <a:ea typeface="ＭＳ Ｐゴシック" charset="0"/>
              </a:rPr>
              <a:t>Shriveled</a:t>
            </a:r>
          </a:p>
        </p:txBody>
      </p:sp>
      <p:sp>
        <p:nvSpPr>
          <p:cNvPr id="21" name="TextBox 20"/>
          <p:cNvSpPr txBox="1">
            <a:spLocks noChangeArrowheads="1"/>
          </p:cNvSpPr>
          <p:nvPr/>
        </p:nvSpPr>
        <p:spPr bwMode="auto">
          <a:xfrm>
            <a:off x="1223771" y="5661437"/>
            <a:ext cx="1614801"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200"/>
              </a:lnSpc>
            </a:pPr>
            <a:r>
              <a:rPr lang="en-US" b="1" dirty="0" smtClean="0">
                <a:solidFill>
                  <a:srgbClr val="FF0000"/>
                </a:solidFill>
                <a:latin typeface="Cambria" panose="02040503050406030204" pitchFamily="18" charset="0"/>
                <a:ea typeface="ＭＳ Ｐゴシック" charset="0"/>
              </a:rPr>
              <a:t>(a) Isotonic</a:t>
            </a:r>
          </a:p>
          <a:p>
            <a:pPr eaLnBrk="0" hangingPunct="0">
              <a:lnSpc>
                <a:spcPts val="2200"/>
              </a:lnSpc>
            </a:pPr>
            <a:r>
              <a:rPr lang="en-US" b="1" dirty="0" smtClean="0">
                <a:solidFill>
                  <a:srgbClr val="FF0000"/>
                </a:solidFill>
                <a:latin typeface="Cambria" panose="02040503050406030204" pitchFamily="18" charset="0"/>
                <a:ea typeface="ＭＳ Ｐゴシック" charset="0"/>
              </a:rPr>
              <a:t>solution</a:t>
            </a:r>
            <a:endParaRPr lang="en-US" b="1" dirty="0">
              <a:solidFill>
                <a:srgbClr val="FF0000"/>
              </a:solidFill>
              <a:latin typeface="Cambria" panose="02040503050406030204" pitchFamily="18" charset="0"/>
              <a:ea typeface="ＭＳ Ｐゴシック" charset="0"/>
            </a:endParaRPr>
          </a:p>
        </p:txBody>
      </p:sp>
      <p:sp>
        <p:nvSpPr>
          <p:cNvPr id="22" name="TextBox 23"/>
          <p:cNvSpPr txBox="1">
            <a:spLocks noChangeArrowheads="1"/>
          </p:cNvSpPr>
          <p:nvPr/>
        </p:nvSpPr>
        <p:spPr bwMode="auto">
          <a:xfrm>
            <a:off x="3571684" y="5663818"/>
            <a:ext cx="1954638"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200"/>
              </a:lnSpc>
            </a:pPr>
            <a:r>
              <a:rPr lang="en-US" b="1" dirty="0" smtClean="0">
                <a:solidFill>
                  <a:srgbClr val="FF0000"/>
                </a:solidFill>
                <a:latin typeface="Cambria" panose="02040503050406030204" pitchFamily="18" charset="0"/>
                <a:ea typeface="ＭＳ Ｐゴシック" charset="0"/>
              </a:rPr>
              <a:t>(b) Hypotonic</a:t>
            </a:r>
          </a:p>
          <a:p>
            <a:pPr eaLnBrk="0" hangingPunct="0">
              <a:lnSpc>
                <a:spcPts val="2200"/>
              </a:lnSpc>
            </a:pPr>
            <a:r>
              <a:rPr lang="en-US" b="1" dirty="0" smtClean="0">
                <a:solidFill>
                  <a:srgbClr val="FF0000"/>
                </a:solidFill>
                <a:latin typeface="Cambria" panose="02040503050406030204" pitchFamily="18" charset="0"/>
                <a:ea typeface="ＭＳ Ｐゴシック" charset="0"/>
              </a:rPr>
              <a:t>solution</a:t>
            </a:r>
            <a:endParaRPr lang="en-US" b="1" dirty="0">
              <a:solidFill>
                <a:srgbClr val="FF0000"/>
              </a:solidFill>
              <a:latin typeface="Cambria" panose="02040503050406030204" pitchFamily="18" charset="0"/>
              <a:ea typeface="ＭＳ Ｐゴシック" charset="0"/>
            </a:endParaRPr>
          </a:p>
        </p:txBody>
      </p:sp>
      <p:sp>
        <p:nvSpPr>
          <p:cNvPr id="23" name="TextBox 25"/>
          <p:cNvSpPr txBox="1">
            <a:spLocks noChangeArrowheads="1"/>
          </p:cNvSpPr>
          <p:nvPr/>
        </p:nvSpPr>
        <p:spPr bwMode="auto">
          <a:xfrm>
            <a:off x="5955315" y="5666199"/>
            <a:ext cx="2047612"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200"/>
              </a:lnSpc>
            </a:pPr>
            <a:r>
              <a:rPr lang="en-US" b="1" dirty="0" smtClean="0">
                <a:solidFill>
                  <a:srgbClr val="FF0000"/>
                </a:solidFill>
                <a:latin typeface="Cambria" panose="02040503050406030204" pitchFamily="18" charset="0"/>
                <a:ea typeface="ＭＳ Ｐゴシック" charset="0"/>
              </a:rPr>
              <a:t>(c) Hypertonic</a:t>
            </a:r>
          </a:p>
          <a:p>
            <a:pPr eaLnBrk="0" hangingPunct="0">
              <a:lnSpc>
                <a:spcPts val="2200"/>
              </a:lnSpc>
            </a:pPr>
            <a:r>
              <a:rPr lang="en-US" b="1" dirty="0" smtClean="0">
                <a:solidFill>
                  <a:srgbClr val="FF0000"/>
                </a:solidFill>
                <a:latin typeface="Cambria" panose="02040503050406030204" pitchFamily="18" charset="0"/>
                <a:ea typeface="ＭＳ Ｐゴシック" charset="0"/>
              </a:rPr>
              <a:t>solution</a:t>
            </a:r>
            <a:endParaRPr lang="en-US" b="1" dirty="0">
              <a:solidFill>
                <a:srgbClr val="FF0000"/>
              </a:solidFill>
              <a:latin typeface="Cambria" panose="02040503050406030204" pitchFamily="18" charset="0"/>
              <a:ea typeface="ＭＳ Ｐゴシック" charset="0"/>
            </a:endParaRPr>
          </a:p>
        </p:txBody>
      </p:sp>
      <p:sp>
        <p:nvSpPr>
          <p:cNvPr id="27" name="Freeform 26"/>
          <p:cNvSpPr/>
          <p:nvPr/>
        </p:nvSpPr>
        <p:spPr bwMode="auto">
          <a:xfrm flipH="1">
            <a:off x="6438896" y="3584908"/>
            <a:ext cx="215899" cy="451311"/>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Cambria" panose="02040503050406030204" pitchFamily="18"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title"/>
          </p:nvPr>
        </p:nvSpPr>
        <p:spPr>
          <a:xfrm>
            <a:off x="680791" y="517676"/>
            <a:ext cx="8543108" cy="958863"/>
          </a:xfrm>
        </p:spPr>
        <p:txBody>
          <a:bodyPr/>
          <a:lstStyle/>
          <a:p>
            <a:r>
              <a:rPr lang="en-US" sz="4000" dirty="0" smtClean="0">
                <a:solidFill>
                  <a:srgbClr val="FF0000"/>
                </a:solidFill>
                <a:latin typeface="Cambria" panose="02040503050406030204" pitchFamily="18" charset="0"/>
              </a:rPr>
              <a:t>Water Balance in Plant Cells</a:t>
            </a:r>
          </a:p>
        </p:txBody>
      </p:sp>
      <p:sp>
        <p:nvSpPr>
          <p:cNvPr id="139266" name="Rectangle 2"/>
          <p:cNvSpPr>
            <a:spLocks noGrp="1" noChangeArrowheads="1"/>
          </p:cNvSpPr>
          <p:nvPr>
            <p:ph idx="1"/>
          </p:nvPr>
        </p:nvSpPr>
        <p:spPr>
          <a:xfrm>
            <a:off x="807868" y="1633490"/>
            <a:ext cx="8022623" cy="4667759"/>
          </a:xfrm>
        </p:spPr>
        <p:txBody>
          <a:bodyPr/>
          <a:lstStyle/>
          <a:p>
            <a:r>
              <a:rPr lang="en-US" b="1" dirty="0" smtClean="0">
                <a:latin typeface="Cambria" panose="02040503050406030204" pitchFamily="18" charset="0"/>
              </a:rPr>
              <a:t>Plant cells have rigid cell walls.</a:t>
            </a:r>
          </a:p>
          <a:p>
            <a:r>
              <a:rPr lang="en-US" b="1" dirty="0" smtClean="0">
                <a:latin typeface="Cambria" panose="02040503050406030204" pitchFamily="18" charset="0"/>
              </a:rPr>
              <a:t>Plant cells are healthiest in a hypotonic environment with a net inflow of water, which expands their cell walls without bursting.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716280"/>
            <a:ext cx="8546592" cy="5425440"/>
          </a:xfrm>
          <a:prstGeom prst="rect">
            <a:avLst/>
          </a:prstGeom>
        </p:spPr>
      </p:pic>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8069" y="659720"/>
            <a:ext cx="8182421" cy="958863"/>
          </a:xfrm>
        </p:spPr>
        <p:txBody>
          <a:bodyPr/>
          <a:lstStyle/>
          <a:p>
            <a:r>
              <a:rPr lang="en-US" sz="4000" dirty="0" smtClean="0">
                <a:solidFill>
                  <a:srgbClr val="FF0000"/>
                </a:solidFill>
                <a:latin typeface="Cambria" panose="02040503050406030204" pitchFamily="18" charset="0"/>
              </a:rPr>
              <a:t>Water Balance in Plant Cells</a:t>
            </a:r>
            <a:endParaRPr lang="en-US" sz="4000" dirty="0">
              <a:solidFill>
                <a:srgbClr val="FF0000"/>
              </a:solidFill>
              <a:latin typeface="Cambria" panose="02040503050406030204" pitchFamily="18" charset="0"/>
            </a:endParaRPr>
          </a:p>
        </p:txBody>
      </p:sp>
      <p:sp>
        <p:nvSpPr>
          <p:cNvPr id="149506" name="Rectangle 2"/>
          <p:cNvSpPr>
            <a:spLocks noGrp="1" noChangeArrowheads="1"/>
          </p:cNvSpPr>
          <p:nvPr>
            <p:ph idx="1"/>
          </p:nvPr>
        </p:nvSpPr>
        <p:spPr>
          <a:xfrm>
            <a:off x="648069" y="1846555"/>
            <a:ext cx="8182422" cy="4330407"/>
          </a:xfrm>
        </p:spPr>
        <p:txBody>
          <a:bodyPr/>
          <a:lstStyle/>
          <a:p>
            <a:r>
              <a:rPr lang="en-US" b="1" dirty="0" smtClean="0">
                <a:latin typeface="Cambria" panose="02040503050406030204" pitchFamily="18" charset="0"/>
              </a:rPr>
              <a:t>As a plant cell loses water,</a:t>
            </a:r>
          </a:p>
          <a:p>
            <a:pPr lvl="1"/>
            <a:r>
              <a:rPr lang="en-US" b="1" dirty="0" smtClean="0">
                <a:latin typeface="Cambria" panose="02040503050406030204" pitchFamily="18" charset="0"/>
              </a:rPr>
              <a:t>it shrivels and</a:t>
            </a:r>
          </a:p>
          <a:p>
            <a:pPr lvl="1"/>
            <a:r>
              <a:rPr lang="en-US" b="1" dirty="0" smtClean="0">
                <a:latin typeface="Cambria" panose="02040503050406030204" pitchFamily="18" charset="0"/>
              </a:rPr>
              <a:t>its plasma membrane may pull away from the cell wall, which usually kills the cell.</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692458" y="514261"/>
            <a:ext cx="8217932" cy="958863"/>
          </a:xfrm>
        </p:spPr>
        <p:txBody>
          <a:bodyPr/>
          <a:lstStyle/>
          <a:p>
            <a:r>
              <a:rPr lang="en-US" sz="4000" dirty="0" smtClean="0">
                <a:solidFill>
                  <a:srgbClr val="FF0000"/>
                </a:solidFill>
                <a:latin typeface="Cambria" panose="02040503050406030204" pitchFamily="18" charset="0"/>
              </a:rPr>
              <a:t>Active Transport: </a:t>
            </a:r>
            <a:br>
              <a:rPr lang="en-US" sz="4000" dirty="0" smtClean="0">
                <a:solidFill>
                  <a:srgbClr val="FF0000"/>
                </a:solidFill>
                <a:latin typeface="Cambria" panose="02040503050406030204" pitchFamily="18" charset="0"/>
              </a:rPr>
            </a:br>
            <a:r>
              <a:rPr lang="en-US" sz="2800" dirty="0" smtClean="0">
                <a:solidFill>
                  <a:srgbClr val="FF0000"/>
                </a:solidFill>
                <a:latin typeface="Cambria" panose="02040503050406030204" pitchFamily="18" charset="0"/>
              </a:rPr>
              <a:t>The Pumping of Molecules across Membranes</a:t>
            </a:r>
          </a:p>
        </p:txBody>
      </p:sp>
      <p:sp>
        <p:nvSpPr>
          <p:cNvPr id="153603" name="Rectangle 3"/>
          <p:cNvSpPr>
            <a:spLocks noGrp="1" noChangeArrowheads="1"/>
          </p:cNvSpPr>
          <p:nvPr>
            <p:ph idx="1"/>
          </p:nvPr>
        </p:nvSpPr>
        <p:spPr>
          <a:xfrm>
            <a:off x="692458" y="1997475"/>
            <a:ext cx="8217932" cy="4321529"/>
          </a:xfrm>
        </p:spPr>
        <p:txBody>
          <a:bodyPr/>
          <a:lstStyle/>
          <a:p>
            <a:r>
              <a:rPr lang="en-US" b="1" dirty="0" smtClean="0">
                <a:solidFill>
                  <a:srgbClr val="FF0000"/>
                </a:solidFill>
                <a:latin typeface="Cambria" panose="02040503050406030204" pitchFamily="18" charset="0"/>
              </a:rPr>
              <a:t>Active transport </a:t>
            </a:r>
            <a:r>
              <a:rPr lang="en-US" b="1" dirty="0" smtClean="0">
                <a:latin typeface="Cambria" panose="02040503050406030204" pitchFamily="18" charset="0"/>
              </a:rPr>
              <a:t>requires that a cell expend energy to move molecules across a membrane.</a:t>
            </a:r>
          </a:p>
          <a:p>
            <a:pPr lvl="1"/>
            <a:r>
              <a:rPr lang="en-US" b="1" dirty="0" smtClean="0">
                <a:latin typeface="Cambria" panose="02040503050406030204" pitchFamily="18" charset="0"/>
              </a:rPr>
              <a:t>Cellular energy (usually provided by ATP) is used to drive a transport protein that pumps a solute </a:t>
            </a:r>
            <a:r>
              <a:rPr lang="en-US" b="1" i="1" dirty="0" smtClean="0">
                <a:latin typeface="Cambria" panose="02040503050406030204" pitchFamily="18" charset="0"/>
              </a:rPr>
              <a:t>against</a:t>
            </a:r>
            <a:r>
              <a:rPr lang="en-US" b="1" dirty="0" smtClean="0">
                <a:latin typeface="Cambria" panose="02040503050406030204" pitchFamily="18" charset="0"/>
              </a:rPr>
              <a:t> the concentration gradient.</a:t>
            </a:r>
          </a:p>
          <a:p>
            <a:pPr lvl="1"/>
            <a:r>
              <a:rPr lang="en-US" b="1" dirty="0" smtClean="0">
                <a:latin typeface="Cambria" panose="02040503050406030204" pitchFamily="18" charset="0"/>
              </a:rPr>
              <a:t>Active transport allows cells to maintain internal concentrations of small solutes that differ from environmental concentrations.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905256"/>
            <a:ext cx="8546592" cy="5047488"/>
          </a:xfrm>
          <a:prstGeom prst="rect">
            <a:avLst/>
          </a:prstGeom>
        </p:spPr>
      </p:pic>
      <p:sp>
        <p:nvSpPr>
          <p:cNvPr id="2" name="Title 1"/>
          <p:cNvSpPr>
            <a:spLocks noGrp="1"/>
          </p:cNvSpPr>
          <p:nvPr>
            <p:ph type="ctrTitle"/>
          </p:nvPr>
        </p:nvSpPr>
        <p:spPr>
          <a:xfrm>
            <a:off x="0" y="36576"/>
            <a:ext cx="7772400" cy="301752"/>
          </a:xfrm>
        </p:spPr>
        <p:txBody>
          <a:bodyPr/>
          <a:lstStyle/>
          <a:p>
            <a:pPr algn="l" rtl="0" eaLnBrk="0" fontAlgn="base" hangingPunct="0"/>
            <a:r>
              <a:rPr lang="en-US" sz="1200" b="0" kern="1200" dirty="0" smtClean="0">
                <a:solidFill>
                  <a:srgbClr val="000000"/>
                </a:solidFill>
                <a:effectLst/>
                <a:latin typeface="Arial"/>
                <a:ea typeface="ＭＳ Ｐゴシック"/>
                <a:cs typeface="ＭＳ Ｐゴシック"/>
              </a:rPr>
              <a:t>Figure 5.16-s2</a:t>
            </a:r>
            <a:endParaRPr lang="en-US" dirty="0">
              <a:latin typeface="Arial" pitchFamily="34" charset="0"/>
              <a:cs typeface="Arial" pitchFamily="34" charset="0"/>
            </a:endParaRPr>
          </a:p>
        </p:txBody>
      </p:sp>
      <p:sp>
        <p:nvSpPr>
          <p:cNvPr id="4" name="TextBox 2"/>
          <p:cNvSpPr txBox="1">
            <a:spLocks noChangeArrowheads="1"/>
          </p:cNvSpPr>
          <p:nvPr/>
        </p:nvSpPr>
        <p:spPr bwMode="auto">
          <a:xfrm>
            <a:off x="474317" y="1079500"/>
            <a:ext cx="351859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100" b="1" dirty="0">
                <a:solidFill>
                  <a:srgbClr val="000000"/>
                </a:solidFill>
                <a:latin typeface="Arial"/>
                <a:ea typeface="ＭＳ Ｐゴシック" charset="0"/>
              </a:rPr>
              <a:t>Lower solute concentration</a:t>
            </a:r>
          </a:p>
        </p:txBody>
      </p:sp>
      <p:sp>
        <p:nvSpPr>
          <p:cNvPr id="5" name="TextBox 3"/>
          <p:cNvSpPr txBox="1">
            <a:spLocks noChangeArrowheads="1"/>
          </p:cNvSpPr>
          <p:nvPr/>
        </p:nvSpPr>
        <p:spPr bwMode="auto">
          <a:xfrm>
            <a:off x="2890492" y="1512888"/>
            <a:ext cx="8239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100" b="1" dirty="0">
                <a:solidFill>
                  <a:srgbClr val="000000"/>
                </a:solidFill>
                <a:latin typeface="Arial"/>
                <a:ea typeface="ＭＳ Ｐゴシック" charset="0"/>
              </a:rPr>
              <a:t>Solute</a:t>
            </a:r>
          </a:p>
        </p:txBody>
      </p:sp>
      <p:sp>
        <p:nvSpPr>
          <p:cNvPr id="6" name="TextBox 4"/>
          <p:cNvSpPr txBox="1">
            <a:spLocks noChangeArrowheads="1"/>
          </p:cNvSpPr>
          <p:nvPr/>
        </p:nvSpPr>
        <p:spPr bwMode="auto">
          <a:xfrm>
            <a:off x="582267" y="4513263"/>
            <a:ext cx="5186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100" b="1" dirty="0">
                <a:solidFill>
                  <a:srgbClr val="000000"/>
                </a:solidFill>
                <a:latin typeface="Arial"/>
                <a:ea typeface="ＭＳ Ｐゴシック" charset="0"/>
              </a:rPr>
              <a:t>ATP</a:t>
            </a:r>
          </a:p>
        </p:txBody>
      </p:sp>
      <p:sp>
        <p:nvSpPr>
          <p:cNvPr id="7" name="TextBox 5"/>
          <p:cNvSpPr txBox="1">
            <a:spLocks noChangeArrowheads="1"/>
          </p:cNvSpPr>
          <p:nvPr/>
        </p:nvSpPr>
        <p:spPr bwMode="auto">
          <a:xfrm>
            <a:off x="474317" y="5106988"/>
            <a:ext cx="357790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100" b="1" dirty="0">
                <a:solidFill>
                  <a:srgbClr val="000000"/>
                </a:solidFill>
                <a:latin typeface="Arial"/>
                <a:ea typeface="ＭＳ Ｐゴシック" charset="0"/>
              </a:rPr>
              <a:t>Higher solute concentration</a:t>
            </a:r>
          </a:p>
        </p:txBody>
      </p:sp>
      <p:sp>
        <p:nvSpPr>
          <p:cNvPr id="8" name="TextBox 6"/>
          <p:cNvSpPr txBox="1">
            <a:spLocks noChangeArrowheads="1"/>
          </p:cNvSpPr>
          <p:nvPr/>
        </p:nvSpPr>
        <p:spPr bwMode="auto">
          <a:xfrm>
            <a:off x="347317" y="5545138"/>
            <a:ext cx="2257028"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300" b="1" dirty="0">
                <a:solidFill>
                  <a:srgbClr val="000000"/>
                </a:solidFill>
                <a:latin typeface="Arial"/>
                <a:ea typeface="ＭＳ Ｐゴシック" charset="0"/>
              </a:rPr>
              <a:t>Active transport</a:t>
            </a:r>
          </a:p>
        </p:txBody>
      </p:sp>
      <p:sp>
        <p:nvSpPr>
          <p:cNvPr id="9" name="Freeform 8"/>
          <p:cNvSpPr/>
          <p:nvPr/>
        </p:nvSpPr>
        <p:spPr bwMode="auto">
          <a:xfrm>
            <a:off x="2031227" y="1685121"/>
            <a:ext cx="786384" cy="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621437" y="472665"/>
            <a:ext cx="8209054" cy="1341171"/>
          </a:xfrm>
        </p:spPr>
        <p:txBody>
          <a:bodyPr/>
          <a:lstStyle/>
          <a:p>
            <a:r>
              <a:rPr lang="en-US" sz="4000" dirty="0" smtClean="0">
                <a:solidFill>
                  <a:srgbClr val="FF0000"/>
                </a:solidFill>
                <a:latin typeface="Cambria" panose="02040503050406030204" pitchFamily="18" charset="0"/>
              </a:rPr>
              <a:t>Exocytosis and Endocytosis: Traffic of Large Molecules</a:t>
            </a:r>
          </a:p>
        </p:txBody>
      </p:sp>
      <p:sp>
        <p:nvSpPr>
          <p:cNvPr id="159747" name="Rectangle 3"/>
          <p:cNvSpPr>
            <a:spLocks noGrp="1" noChangeArrowheads="1"/>
          </p:cNvSpPr>
          <p:nvPr>
            <p:ph idx="1"/>
          </p:nvPr>
        </p:nvSpPr>
        <p:spPr>
          <a:xfrm>
            <a:off x="621437" y="2024109"/>
            <a:ext cx="8013745" cy="3630967"/>
          </a:xfrm>
        </p:spPr>
        <p:txBody>
          <a:bodyPr/>
          <a:lstStyle/>
          <a:p>
            <a:r>
              <a:rPr lang="en-US" b="1" dirty="0" smtClean="0">
                <a:solidFill>
                  <a:srgbClr val="FF0000"/>
                </a:solidFill>
                <a:latin typeface="Cambria" panose="02040503050406030204" pitchFamily="18" charset="0"/>
              </a:rPr>
              <a:t>Exocytosis</a:t>
            </a:r>
            <a:r>
              <a:rPr lang="zh-CN" altLang="en-US" sz="2000" b="1" dirty="0" smtClean="0">
                <a:solidFill>
                  <a:srgbClr val="FF0000"/>
                </a:solidFill>
                <a:latin typeface="楷体" panose="02010609060101010101" pitchFamily="49" charset="-122"/>
                <a:ea typeface="楷体" panose="02010609060101010101" pitchFamily="49" charset="-122"/>
              </a:rPr>
              <a:t>（胞吐作用）</a:t>
            </a:r>
            <a:r>
              <a:rPr lang="en-US" b="1" dirty="0" smtClean="0">
                <a:latin typeface="Cambria" panose="02040503050406030204" pitchFamily="18" charset="0"/>
              </a:rPr>
              <a:t> is the movement of materials out of the cytoplasm of a cell via membranous vesicles</a:t>
            </a:r>
            <a:r>
              <a:rPr lang="zh-CN" altLang="en-US" sz="2000" b="1" dirty="0" smtClean="0">
                <a:latin typeface="楷体" panose="02010609060101010101" pitchFamily="49" charset="-122"/>
                <a:ea typeface="楷体" panose="02010609060101010101" pitchFamily="49" charset="-122"/>
              </a:rPr>
              <a:t>（囊泡）</a:t>
            </a:r>
            <a:r>
              <a:rPr lang="en-US" b="1" dirty="0" smtClean="0">
                <a:latin typeface="Cambria" panose="02040503050406030204" pitchFamily="18" charset="0"/>
              </a:rPr>
              <a:t> or vacuoles</a:t>
            </a:r>
            <a:r>
              <a:rPr lang="zh-CN" altLang="en-US" sz="2000" b="1" dirty="0">
                <a:latin typeface="楷体" panose="02010609060101010101" pitchFamily="49" charset="-122"/>
                <a:ea typeface="楷体" panose="02010609060101010101" pitchFamily="49" charset="-122"/>
              </a:rPr>
              <a:t>（液泡）</a:t>
            </a:r>
            <a:r>
              <a:rPr lang="en-US" b="1" dirty="0" smtClean="0">
                <a:latin typeface="Cambria" panose="02040503050406030204" pitchFamily="18" charset="0"/>
              </a:rPr>
              <a:t> that fuse with the plasma membrane</a:t>
            </a:r>
            <a:r>
              <a:rPr lang="zh-CN" altLang="en-US" sz="2000" b="1" dirty="0">
                <a:latin typeface="楷体" panose="02010609060101010101" pitchFamily="49" charset="-122"/>
                <a:ea typeface="楷体" panose="02010609060101010101" pitchFamily="49" charset="-122"/>
              </a:rPr>
              <a:t>（细胞质膜）</a:t>
            </a:r>
            <a:r>
              <a:rPr lang="en-US" b="1" dirty="0" smtClean="0">
                <a:latin typeface="Cambria" panose="02040503050406030204" pitchFamily="18" charset="0"/>
              </a:rPr>
              <a:t>.</a:t>
            </a:r>
          </a:p>
        </p:txBody>
      </p:sp>
      <p:sp>
        <p:nvSpPr>
          <p:cNvPr id="2" name="TextBox 1"/>
          <p:cNvSpPr txBox="1"/>
          <p:nvPr/>
        </p:nvSpPr>
        <p:spPr>
          <a:xfrm>
            <a:off x="273340" y="4368236"/>
            <a:ext cx="8557151" cy="338554"/>
          </a:xfrm>
          <a:prstGeom prst="rect">
            <a:avLst/>
          </a:prstGeom>
          <a:noFill/>
        </p:spPr>
        <p:txBody>
          <a:bodyPr wrap="none" rtlCol="0">
            <a:spAutoFit/>
          </a:bodyPr>
          <a:lstStyle/>
          <a:p>
            <a:r>
              <a:rPr lang="en-US" altLang="zh-CN" sz="1600" b="1" dirty="0" err="1" smtClean="0">
                <a:solidFill>
                  <a:srgbClr val="FF0000"/>
                </a:solidFill>
              </a:rPr>
              <a:t>exo</a:t>
            </a:r>
            <a:r>
              <a:rPr lang="en-US" altLang="zh-CN" sz="1600" b="1" dirty="0" smtClean="0">
                <a:solidFill>
                  <a:srgbClr val="FF0000"/>
                </a:solidFill>
              </a:rPr>
              <a:t> = outside, </a:t>
            </a:r>
            <a:r>
              <a:rPr lang="en-US" altLang="zh-CN" sz="1600" b="1" dirty="0" err="1" smtClean="0">
                <a:solidFill>
                  <a:srgbClr val="FF0000"/>
                </a:solidFill>
              </a:rPr>
              <a:t>cyto</a:t>
            </a:r>
            <a:r>
              <a:rPr lang="en-US" altLang="zh-CN" sz="1600" b="1" dirty="0" smtClean="0">
                <a:solidFill>
                  <a:srgbClr val="FF0000"/>
                </a:solidFill>
              </a:rPr>
              <a:t> = cell (exocytosis: eliminating some materials outside of the cells)</a:t>
            </a:r>
            <a:endParaRPr lang="zh-CN" altLang="en-US" sz="1600" b="1" dirty="0">
              <a:solidFill>
                <a:srgbClr val="FF0000"/>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389888"/>
            <a:ext cx="8546592" cy="4078224"/>
          </a:xfrm>
          <a:prstGeom prst="rect">
            <a:avLst/>
          </a:prstGeom>
        </p:spPr>
      </p:pic>
      <p:sp>
        <p:nvSpPr>
          <p:cNvPr id="4" name="TextBox 2"/>
          <p:cNvSpPr txBox="1">
            <a:spLocks noChangeArrowheads="1"/>
          </p:cNvSpPr>
          <p:nvPr/>
        </p:nvSpPr>
        <p:spPr bwMode="auto">
          <a:xfrm>
            <a:off x="548528" y="1657350"/>
            <a:ext cx="17633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000" b="1" dirty="0">
                <a:solidFill>
                  <a:srgbClr val="000000"/>
                </a:solidFill>
                <a:latin typeface="Arial"/>
                <a:ea typeface="ＭＳ Ｐゴシック" charset="0"/>
              </a:rPr>
              <a:t>Outside of cell</a:t>
            </a:r>
          </a:p>
        </p:txBody>
      </p:sp>
      <p:sp>
        <p:nvSpPr>
          <p:cNvPr id="5" name="TextBox 3"/>
          <p:cNvSpPr txBox="1">
            <a:spLocks noChangeArrowheads="1"/>
          </p:cNvSpPr>
          <p:nvPr/>
        </p:nvSpPr>
        <p:spPr bwMode="auto">
          <a:xfrm>
            <a:off x="478678" y="3848100"/>
            <a:ext cx="129683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000" b="1" dirty="0" smtClean="0">
                <a:solidFill>
                  <a:srgbClr val="000000"/>
                </a:solidFill>
                <a:latin typeface="Arial"/>
                <a:ea typeface="ＭＳ Ｐゴシック" charset="0"/>
              </a:rPr>
              <a:t>Plasma</a:t>
            </a:r>
          </a:p>
          <a:p>
            <a:pPr eaLnBrk="0" hangingPunct="0"/>
            <a:r>
              <a:rPr lang="en-US" sz="2000" b="1" dirty="0" smtClean="0">
                <a:solidFill>
                  <a:srgbClr val="000000"/>
                </a:solidFill>
                <a:latin typeface="Arial"/>
                <a:ea typeface="ＭＳ Ｐゴシック" charset="0"/>
              </a:rPr>
              <a:t>membrane</a:t>
            </a:r>
            <a:endParaRPr lang="en-US" sz="2000" b="1" dirty="0">
              <a:solidFill>
                <a:srgbClr val="000000"/>
              </a:solidFill>
              <a:latin typeface="Arial"/>
              <a:ea typeface="ＭＳ Ｐゴシック" charset="0"/>
            </a:endParaRPr>
          </a:p>
        </p:txBody>
      </p:sp>
      <p:sp>
        <p:nvSpPr>
          <p:cNvPr id="7" name="TextBox 5"/>
          <p:cNvSpPr txBox="1">
            <a:spLocks noChangeArrowheads="1"/>
          </p:cNvSpPr>
          <p:nvPr/>
        </p:nvSpPr>
        <p:spPr bwMode="auto">
          <a:xfrm>
            <a:off x="548528" y="4933950"/>
            <a:ext cx="2601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000" b="1" dirty="0" smtClean="0">
                <a:solidFill>
                  <a:srgbClr val="000000"/>
                </a:solidFill>
                <a:latin typeface="Arial"/>
                <a:ea typeface="ＭＳ Ｐゴシック" charset="0"/>
              </a:rPr>
              <a:t>Cytoplasm</a:t>
            </a:r>
            <a:r>
              <a:rPr lang="zh-CN" altLang="en-US" sz="2000" b="1" dirty="0" smtClean="0">
                <a:solidFill>
                  <a:srgbClr val="000000"/>
                </a:solidFill>
                <a:latin typeface="楷体" panose="02010609060101010101" pitchFamily="49" charset="-122"/>
                <a:ea typeface="楷体" panose="02010609060101010101" pitchFamily="49" charset="-122"/>
              </a:rPr>
              <a:t>（细胞质）</a:t>
            </a:r>
            <a:endParaRPr lang="en-US" sz="2000" b="1" dirty="0">
              <a:solidFill>
                <a:srgbClr val="000000"/>
              </a:solidFill>
              <a:latin typeface="楷体" panose="02010609060101010101" pitchFamily="49" charset="-122"/>
              <a:ea typeface="楷体" panose="02010609060101010101" pitchFamily="49" charset="-122"/>
            </a:endParaRPr>
          </a:p>
        </p:txBody>
      </p:sp>
      <p:sp>
        <p:nvSpPr>
          <p:cNvPr id="8" name="TextBox 7"/>
          <p:cNvSpPr txBox="1">
            <a:spLocks noChangeArrowheads="1"/>
          </p:cNvSpPr>
          <p:nvPr/>
        </p:nvSpPr>
        <p:spPr bwMode="auto">
          <a:xfrm>
            <a:off x="4385516" y="4746625"/>
            <a:ext cx="29334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000" b="1" dirty="0">
                <a:solidFill>
                  <a:srgbClr val="000000"/>
                </a:solidFill>
                <a:latin typeface="Arial"/>
                <a:ea typeface="ＭＳ Ｐゴシック" charset="0"/>
              </a:rPr>
              <a:t>Molecule to be exported</a:t>
            </a:r>
          </a:p>
        </p:txBody>
      </p:sp>
      <p:sp>
        <p:nvSpPr>
          <p:cNvPr id="9" name="Freeform 8"/>
          <p:cNvSpPr/>
          <p:nvPr/>
        </p:nvSpPr>
        <p:spPr bwMode="auto">
          <a:xfrm flipV="1">
            <a:off x="3287733" y="4337050"/>
            <a:ext cx="1023124" cy="563463"/>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0" name="Freeform 9"/>
          <p:cNvSpPr/>
          <p:nvPr/>
        </p:nvSpPr>
        <p:spPr bwMode="auto">
          <a:xfrm flipH="1" flipV="1">
            <a:off x="957757" y="3277572"/>
            <a:ext cx="0" cy="59436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idx="1"/>
          </p:nvPr>
        </p:nvSpPr>
        <p:spPr>
          <a:xfrm>
            <a:off x="648069" y="2423604"/>
            <a:ext cx="8182421" cy="3753358"/>
          </a:xfrm>
        </p:spPr>
        <p:txBody>
          <a:bodyPr/>
          <a:lstStyle/>
          <a:p>
            <a:r>
              <a:rPr lang="en-US" b="1" dirty="0" smtClean="0">
                <a:latin typeface="Cambria" panose="02040503050406030204" pitchFamily="18" charset="0"/>
              </a:rPr>
              <a:t>In </a:t>
            </a:r>
            <a:r>
              <a:rPr lang="en-US" sz="3200" b="1" dirty="0" smtClean="0">
                <a:solidFill>
                  <a:srgbClr val="FF0000"/>
                </a:solidFill>
                <a:latin typeface="Cambria" panose="02040503050406030204" pitchFamily="18" charset="0"/>
              </a:rPr>
              <a:t>endocytosis</a:t>
            </a:r>
            <a:r>
              <a:rPr lang="en-US" b="1" dirty="0" smtClean="0">
                <a:latin typeface="Cambria" panose="02040503050406030204" pitchFamily="18" charset="0"/>
              </a:rPr>
              <a:t>, a cell takes material in via </a:t>
            </a:r>
            <a:r>
              <a:rPr lang="en-US" sz="2400" b="1" dirty="0" smtClean="0">
                <a:latin typeface="Cambria" panose="02040503050406030204" pitchFamily="18" charset="0"/>
              </a:rPr>
              <a:t>vesicles</a:t>
            </a:r>
            <a:r>
              <a:rPr lang="zh-CN" altLang="en-US" sz="2000" b="1" dirty="0" smtClean="0">
                <a:latin typeface="楷体" panose="02010609060101010101" pitchFamily="49" charset="-122"/>
                <a:ea typeface="楷体" panose="02010609060101010101" pitchFamily="49" charset="-122"/>
              </a:rPr>
              <a:t>（囊泡）</a:t>
            </a:r>
            <a:r>
              <a:rPr lang="en-US" sz="2000" b="1" dirty="0" smtClean="0">
                <a:latin typeface="楷体" panose="02010609060101010101" pitchFamily="49" charset="-122"/>
                <a:ea typeface="楷体" panose="02010609060101010101" pitchFamily="49" charset="-122"/>
              </a:rPr>
              <a:t> </a:t>
            </a:r>
            <a:r>
              <a:rPr lang="en-US" b="1" dirty="0" smtClean="0">
                <a:latin typeface="Cambria" panose="02040503050406030204" pitchFamily="18" charset="0"/>
              </a:rPr>
              <a:t>that bud inward. </a:t>
            </a:r>
          </a:p>
          <a:p>
            <a:r>
              <a:rPr lang="en-US" b="1" dirty="0" smtClean="0">
                <a:latin typeface="Cambria" panose="02040503050406030204" pitchFamily="18" charset="0"/>
              </a:rPr>
              <a:t>For example, in a process called </a:t>
            </a:r>
            <a:r>
              <a:rPr lang="en-US" b="1" dirty="0" smtClean="0">
                <a:solidFill>
                  <a:srgbClr val="FF0000"/>
                </a:solidFill>
                <a:latin typeface="Cambria" panose="02040503050406030204" pitchFamily="18" charset="0"/>
              </a:rPr>
              <a:t>phagocytosis</a:t>
            </a:r>
            <a:r>
              <a:rPr lang="zh-CN" altLang="en-US" sz="2000" b="1" dirty="0">
                <a:latin typeface="楷体" panose="02010609060101010101" pitchFamily="49" charset="-122"/>
                <a:ea typeface="楷体" panose="02010609060101010101" pitchFamily="49" charset="-122"/>
              </a:rPr>
              <a:t>（吞噬作用）</a:t>
            </a:r>
            <a:r>
              <a:rPr lang="en-US" sz="2000" b="1" dirty="0">
                <a:latin typeface="楷体" panose="02010609060101010101" pitchFamily="49" charset="-122"/>
                <a:ea typeface="楷体" panose="02010609060101010101" pitchFamily="49" charset="-122"/>
              </a:rPr>
              <a:t> </a:t>
            </a:r>
            <a:r>
              <a:rPr lang="en-US" b="1" dirty="0" smtClean="0">
                <a:latin typeface="Cambria" panose="02040503050406030204" pitchFamily="18" charset="0"/>
              </a:rPr>
              <a:t>(“cellular eating”), a cell engulfs</a:t>
            </a:r>
            <a:r>
              <a:rPr lang="zh-CN" altLang="en-US" sz="2000" b="1" dirty="0">
                <a:latin typeface="楷体" panose="02010609060101010101" pitchFamily="49" charset="-122"/>
                <a:ea typeface="楷体" panose="02010609060101010101" pitchFamily="49" charset="-122"/>
              </a:rPr>
              <a:t>（吞噬）</a:t>
            </a:r>
            <a:r>
              <a:rPr lang="en-US" b="1" dirty="0" smtClean="0">
                <a:latin typeface="Cambria" panose="02040503050406030204" pitchFamily="18" charset="0"/>
              </a:rPr>
              <a:t> a particle and packages it within a food vacuole</a:t>
            </a:r>
            <a:r>
              <a:rPr lang="zh-CN" altLang="en-US" sz="2000" b="1" dirty="0">
                <a:latin typeface="楷体" panose="02010609060101010101" pitchFamily="49" charset="-122"/>
                <a:ea typeface="楷体" panose="02010609060101010101" pitchFamily="49" charset="-122"/>
              </a:rPr>
              <a:t>（食物泡）</a:t>
            </a:r>
            <a:r>
              <a:rPr lang="en-US" b="1" dirty="0" smtClean="0">
                <a:latin typeface="Cambria" panose="02040503050406030204" pitchFamily="18" charset="0"/>
              </a:rPr>
              <a:t>. </a:t>
            </a:r>
          </a:p>
        </p:txBody>
      </p:sp>
      <p:sp>
        <p:nvSpPr>
          <p:cNvPr id="6" name="Rectangle 2"/>
          <p:cNvSpPr>
            <a:spLocks noGrp="1" noChangeArrowheads="1"/>
          </p:cNvSpPr>
          <p:nvPr>
            <p:ph type="title"/>
          </p:nvPr>
        </p:nvSpPr>
        <p:spPr>
          <a:xfrm>
            <a:off x="648069" y="570319"/>
            <a:ext cx="8209054" cy="1341171"/>
          </a:xfrm>
        </p:spPr>
        <p:txBody>
          <a:bodyPr/>
          <a:lstStyle/>
          <a:p>
            <a:r>
              <a:rPr lang="en-US" sz="4000" dirty="0" smtClean="0">
                <a:solidFill>
                  <a:srgbClr val="FF0000"/>
                </a:solidFill>
                <a:latin typeface="Cambria" panose="02040503050406030204" pitchFamily="18" charset="0"/>
              </a:rPr>
              <a:t>Exocytosis and Endocytosis</a:t>
            </a:r>
            <a:r>
              <a:rPr lang="zh-CN" altLang="en-US" sz="2000" dirty="0" smtClean="0">
                <a:solidFill>
                  <a:srgbClr val="FF0000"/>
                </a:solidFill>
                <a:latin typeface="楷体" panose="02010609060101010101" pitchFamily="49" charset="-122"/>
                <a:ea typeface="楷体" panose="02010609060101010101" pitchFamily="49" charset="-122"/>
              </a:rPr>
              <a:t>（胞吞）</a:t>
            </a:r>
            <a:r>
              <a:rPr lang="en-US" sz="4000" dirty="0" smtClean="0">
                <a:solidFill>
                  <a:srgbClr val="FF0000"/>
                </a:solidFill>
                <a:latin typeface="Cambria" panose="02040503050406030204" pitchFamily="18" charset="0"/>
              </a:rPr>
              <a:t>: Traffic of Large Molecules</a:t>
            </a:r>
          </a:p>
        </p:txBody>
      </p:sp>
      <p:sp>
        <p:nvSpPr>
          <p:cNvPr id="4" name="TextBox 3"/>
          <p:cNvSpPr txBox="1"/>
          <p:nvPr/>
        </p:nvSpPr>
        <p:spPr>
          <a:xfrm>
            <a:off x="648069" y="5372576"/>
            <a:ext cx="6798528" cy="338554"/>
          </a:xfrm>
          <a:prstGeom prst="rect">
            <a:avLst/>
          </a:prstGeom>
          <a:noFill/>
        </p:spPr>
        <p:txBody>
          <a:bodyPr wrap="none" rtlCol="0">
            <a:spAutoFit/>
          </a:bodyPr>
          <a:lstStyle/>
          <a:p>
            <a:r>
              <a:rPr lang="en-US" altLang="zh-CN" sz="1600" b="1" dirty="0" smtClean="0">
                <a:solidFill>
                  <a:srgbClr val="FF0000"/>
                </a:solidFill>
              </a:rPr>
              <a:t>endo = inner, </a:t>
            </a:r>
            <a:r>
              <a:rPr lang="en-US" altLang="zh-CN" sz="1600" b="1" dirty="0" err="1" smtClean="0">
                <a:solidFill>
                  <a:srgbClr val="FF0000"/>
                </a:solidFill>
              </a:rPr>
              <a:t>cyto</a:t>
            </a:r>
            <a:r>
              <a:rPr lang="en-US" altLang="zh-CN" sz="1600" b="1" dirty="0" smtClean="0">
                <a:solidFill>
                  <a:srgbClr val="FF0000"/>
                </a:solidFill>
              </a:rPr>
              <a:t> = cell (endocytosis: taking material into the cells)</a:t>
            </a:r>
            <a:endParaRPr lang="zh-CN" altLang="en-US" sz="1600" b="1" dirty="0">
              <a:solidFill>
                <a:srgbClr val="FF0000"/>
              </a:solidFill>
            </a:endParaRPr>
          </a:p>
        </p:txBody>
      </p:sp>
      <p:sp>
        <p:nvSpPr>
          <p:cNvPr id="5" name="TextBox 4"/>
          <p:cNvSpPr txBox="1"/>
          <p:nvPr/>
        </p:nvSpPr>
        <p:spPr>
          <a:xfrm>
            <a:off x="648069" y="5897539"/>
            <a:ext cx="4355680" cy="338554"/>
          </a:xfrm>
          <a:prstGeom prst="rect">
            <a:avLst/>
          </a:prstGeom>
          <a:noFill/>
        </p:spPr>
        <p:txBody>
          <a:bodyPr wrap="none" rtlCol="0">
            <a:spAutoFit/>
          </a:bodyPr>
          <a:lstStyle/>
          <a:p>
            <a:r>
              <a:rPr lang="en-US" altLang="zh-CN" sz="1600" b="1" dirty="0" err="1" smtClean="0">
                <a:solidFill>
                  <a:srgbClr val="FF0000"/>
                </a:solidFill>
              </a:rPr>
              <a:t>phago</a:t>
            </a:r>
            <a:r>
              <a:rPr lang="en-US" altLang="zh-CN" sz="1600" b="1" dirty="0" smtClean="0">
                <a:solidFill>
                  <a:srgbClr val="FF0000"/>
                </a:solidFill>
              </a:rPr>
              <a:t> = eat (phagocytosis: cellular eating)</a:t>
            </a:r>
            <a:endParaRPr lang="zh-CN" altLang="en-US" sz="1600" b="1" dirty="0">
              <a:solidFill>
                <a:srgbClr val="FF000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344168"/>
            <a:ext cx="8546592" cy="4169664"/>
          </a:xfrm>
          <a:prstGeom prst="rect">
            <a:avLst/>
          </a:prstGeom>
        </p:spPr>
      </p:pic>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45724" y="638550"/>
            <a:ext cx="8173544" cy="958863"/>
          </a:xfrm>
        </p:spPr>
        <p:txBody>
          <a:bodyPr/>
          <a:lstStyle/>
          <a:p>
            <a:r>
              <a:rPr lang="en-US" sz="4000" dirty="0" smtClean="0">
                <a:solidFill>
                  <a:srgbClr val="C39150"/>
                </a:solidFill>
                <a:latin typeface="Cambria" panose="02040503050406030204" pitchFamily="18" charset="0"/>
              </a:rPr>
              <a:t>Biology and Society: </a:t>
            </a:r>
            <a:br>
              <a:rPr lang="en-US" sz="4000" dirty="0" smtClean="0">
                <a:solidFill>
                  <a:srgbClr val="C39150"/>
                </a:solidFill>
                <a:latin typeface="Cambria" panose="02040503050406030204" pitchFamily="18" charset="0"/>
              </a:rPr>
            </a:br>
            <a:r>
              <a:rPr lang="en-US" sz="4000" dirty="0" smtClean="0">
                <a:solidFill>
                  <a:srgbClr val="C39150"/>
                </a:solidFill>
                <a:latin typeface="Cambria" panose="02040503050406030204" pitchFamily="18" charset="0"/>
              </a:rPr>
              <a:t>Harnessing Cellular Structures</a:t>
            </a:r>
          </a:p>
        </p:txBody>
      </p:sp>
      <p:sp>
        <p:nvSpPr>
          <p:cNvPr id="20483" name="Rectangle 3"/>
          <p:cNvSpPr>
            <a:spLocks noGrp="1" noChangeArrowheads="1"/>
          </p:cNvSpPr>
          <p:nvPr>
            <p:ph idx="1"/>
          </p:nvPr>
        </p:nvSpPr>
        <p:spPr>
          <a:xfrm>
            <a:off x="843378" y="2299317"/>
            <a:ext cx="7767221" cy="3071672"/>
          </a:xfrm>
        </p:spPr>
        <p:txBody>
          <a:bodyPr>
            <a:normAutofit/>
          </a:bodyPr>
          <a:lstStyle/>
          <a:p>
            <a:r>
              <a:rPr lang="en-US" sz="2400" b="1" dirty="0" smtClean="0">
                <a:latin typeface="Cambria" panose="02040503050406030204" pitchFamily="18" charset="0"/>
              </a:rPr>
              <a:t>To harness this energy-producing system, researchers attached three glycolysis enzymes to a computer chip.</a:t>
            </a:r>
          </a:p>
          <a:p>
            <a:r>
              <a:rPr lang="en-US" sz="2400" b="1" dirty="0" smtClean="0">
                <a:latin typeface="Cambria" panose="02040503050406030204" pitchFamily="18" charset="0"/>
              </a:rPr>
              <a:t>The enzymes continued to function in this artificial system, producing energy from sugar. </a:t>
            </a:r>
          </a:p>
          <a:p>
            <a:r>
              <a:rPr lang="en-US" sz="2400" b="1" dirty="0" smtClean="0">
                <a:latin typeface="Cambria" panose="02040503050406030204" pitchFamily="18" charset="0"/>
              </a:rPr>
              <a:t>The hope is that a larger set of enzymes can eventually be used to power microscopic robots.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56946" y="487630"/>
            <a:ext cx="8217932" cy="1270149"/>
          </a:xfrm>
        </p:spPr>
        <p:txBody>
          <a:bodyPr/>
          <a:lstStyle/>
          <a:p>
            <a:r>
              <a:rPr lang="en-US" sz="4000" dirty="0" smtClean="0">
                <a:solidFill>
                  <a:srgbClr val="FF0000"/>
                </a:solidFill>
                <a:latin typeface="Cambria" panose="02040503050406030204" pitchFamily="18" charset="0"/>
              </a:rPr>
              <a:t>Evolution Connection: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The Origin of Membranes</a:t>
            </a:r>
          </a:p>
        </p:txBody>
      </p:sp>
      <p:sp>
        <p:nvSpPr>
          <p:cNvPr id="176132" name="Rectangle 6"/>
          <p:cNvSpPr>
            <a:spLocks noGrp="1" noChangeArrowheads="1"/>
          </p:cNvSpPr>
          <p:nvPr>
            <p:ph idx="1"/>
          </p:nvPr>
        </p:nvSpPr>
        <p:spPr>
          <a:xfrm>
            <a:off x="701335" y="2139517"/>
            <a:ext cx="8129155" cy="4383655"/>
          </a:xfrm>
        </p:spPr>
        <p:txBody>
          <a:bodyPr/>
          <a:lstStyle/>
          <a:p>
            <a:r>
              <a:rPr lang="en-US" b="1" dirty="0" smtClean="0">
                <a:latin typeface="Cambria" panose="02040503050406030204" pitchFamily="18" charset="0"/>
              </a:rPr>
              <a:t>Phospholipids</a:t>
            </a:r>
            <a:r>
              <a:rPr lang="zh-CN" altLang="en-US" b="1" dirty="0" smtClean="0">
                <a:latin typeface="Cambria" panose="02040503050406030204" pitchFamily="18" charset="0"/>
              </a:rPr>
              <a:t>（磷脂）</a:t>
            </a:r>
            <a:endParaRPr lang="en-US" b="1" dirty="0" smtClean="0">
              <a:latin typeface="Cambria" panose="02040503050406030204" pitchFamily="18" charset="0"/>
            </a:endParaRPr>
          </a:p>
          <a:p>
            <a:pPr lvl="1"/>
            <a:r>
              <a:rPr lang="en-US" b="1" dirty="0" smtClean="0">
                <a:latin typeface="Cambria" panose="02040503050406030204" pitchFamily="18" charset="0"/>
              </a:rPr>
              <a:t>are key ingredients of membranes,</a:t>
            </a:r>
          </a:p>
          <a:p>
            <a:pPr lvl="1"/>
            <a:r>
              <a:rPr lang="en-US" b="1" dirty="0" smtClean="0">
                <a:latin typeface="Cambria" panose="02040503050406030204" pitchFamily="18" charset="0"/>
              </a:rPr>
              <a:t>were probably among the first organic compounds that formed from chemical reactions on early Earth, and</a:t>
            </a:r>
          </a:p>
          <a:p>
            <a:pPr lvl="1"/>
            <a:r>
              <a:rPr lang="en-US" b="1" dirty="0" smtClean="0">
                <a:latin typeface="Cambria" panose="02040503050406030204" pitchFamily="18" charset="0"/>
              </a:rPr>
              <a:t>self-assemble into simple membranes.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435720"/>
            <a:ext cx="8546592" cy="6199632"/>
          </a:xfrm>
          <a:prstGeom prst="rect">
            <a:avLst/>
          </a:prstGeom>
        </p:spPr>
      </p:pic>
      <p:sp>
        <p:nvSpPr>
          <p:cNvPr id="4" name="TextBox 2"/>
          <p:cNvSpPr txBox="1">
            <a:spLocks noChangeArrowheads="1"/>
          </p:cNvSpPr>
          <p:nvPr/>
        </p:nvSpPr>
        <p:spPr bwMode="auto">
          <a:xfrm>
            <a:off x="339600" y="1402393"/>
            <a:ext cx="1894749"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200"/>
              </a:lnSpc>
            </a:pPr>
            <a:r>
              <a:rPr lang="en-US" sz="2000" b="1" dirty="0" smtClean="0">
                <a:solidFill>
                  <a:srgbClr val="000000"/>
                </a:solidFill>
                <a:latin typeface="Cambria" panose="02040503050406030204" pitchFamily="18" charset="0"/>
                <a:ea typeface="ＭＳ Ｐゴシック" charset="0"/>
              </a:rPr>
              <a:t>Water-filled</a:t>
            </a:r>
          </a:p>
          <a:p>
            <a:pPr eaLnBrk="0" hangingPunct="0">
              <a:lnSpc>
                <a:spcPts val="2200"/>
              </a:lnSpc>
            </a:pPr>
            <a:r>
              <a:rPr lang="en-US" sz="2000" b="1" dirty="0" smtClean="0">
                <a:solidFill>
                  <a:srgbClr val="000000"/>
                </a:solidFill>
                <a:latin typeface="Cambria" panose="02040503050406030204" pitchFamily="18" charset="0"/>
                <a:ea typeface="ＭＳ Ｐゴシック" charset="0"/>
              </a:rPr>
              <a:t>bubble made of</a:t>
            </a:r>
          </a:p>
          <a:p>
            <a:pPr eaLnBrk="0" hangingPunct="0">
              <a:lnSpc>
                <a:spcPts val="2200"/>
              </a:lnSpc>
            </a:pPr>
            <a:r>
              <a:rPr lang="en-US" sz="2000" b="1" dirty="0" smtClean="0">
                <a:solidFill>
                  <a:srgbClr val="000000"/>
                </a:solidFill>
                <a:latin typeface="Cambria" panose="02040503050406030204" pitchFamily="18" charset="0"/>
                <a:ea typeface="ＭＳ Ｐゴシック" charset="0"/>
              </a:rPr>
              <a:t>phospholipids</a:t>
            </a:r>
            <a:endParaRPr lang="en-US" sz="2000" b="1" dirty="0">
              <a:solidFill>
                <a:srgbClr val="000000"/>
              </a:solidFill>
              <a:latin typeface="Cambria" panose="02040503050406030204" pitchFamily="18" charset="0"/>
              <a:ea typeface="ＭＳ Ｐゴシック" charset="0"/>
            </a:endParaRPr>
          </a:p>
        </p:txBody>
      </p:sp>
      <p:sp>
        <p:nvSpPr>
          <p:cNvPr id="5" name="TextBox 4"/>
          <p:cNvSpPr txBox="1"/>
          <p:nvPr/>
        </p:nvSpPr>
        <p:spPr>
          <a:xfrm>
            <a:off x="8622709" y="5352430"/>
            <a:ext cx="215444" cy="1229132"/>
          </a:xfrm>
          <a:prstGeom prst="rect">
            <a:avLst/>
          </a:prstGeom>
          <a:noFill/>
        </p:spPr>
        <p:txBody>
          <a:bodyPr vert="vert270" wrap="square" lIns="0" tIns="0" rIns="0" bIns="0">
            <a:spAutoFit/>
          </a:bodyPr>
          <a:lstStyle/>
          <a:p>
            <a:pPr eaLnBrk="0" fontAlgn="auto" hangingPunct="0">
              <a:spcBef>
                <a:spcPts val="0"/>
              </a:spcBef>
              <a:spcAft>
                <a:spcPts val="0"/>
              </a:spcAft>
              <a:defRPr/>
            </a:pPr>
            <a:r>
              <a:rPr lang="en-US" sz="1400" b="1" dirty="0" smtClean="0">
                <a:solidFill>
                  <a:srgbClr val="000000"/>
                </a:solidFill>
                <a:latin typeface="Arial"/>
                <a:ea typeface="ＭＳ Ｐゴシック" charset="0"/>
              </a:rPr>
              <a:t>Colorized LM</a:t>
            </a:r>
            <a:endParaRPr lang="en-US" sz="1400" b="1" dirty="0">
              <a:solidFill>
                <a:srgbClr val="000000"/>
              </a:solidFill>
              <a:latin typeface="Arial"/>
              <a:ea typeface="ＭＳ Ｐゴシック" charset="0"/>
            </a:endParaRPr>
          </a:p>
        </p:txBody>
      </p:sp>
      <p:sp>
        <p:nvSpPr>
          <p:cNvPr id="6" name="Freeform 5"/>
          <p:cNvSpPr/>
          <p:nvPr/>
        </p:nvSpPr>
        <p:spPr bwMode="auto">
          <a:xfrm flipH="1">
            <a:off x="1409699" y="2302046"/>
            <a:ext cx="1490664" cy="1943103"/>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25400" cap="flat" cmpd="sng" algn="ctr">
            <a:solidFill>
              <a:schemeClr val="bg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flipH="1">
            <a:off x="1408905" y="2301252"/>
            <a:ext cx="1490664" cy="1943103"/>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sm"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Rectangle 8"/>
          <p:cNvSpPr/>
          <p:nvPr/>
        </p:nvSpPr>
        <p:spPr>
          <a:xfrm>
            <a:off x="268575" y="238990"/>
            <a:ext cx="7907755" cy="830997"/>
          </a:xfrm>
          <a:prstGeom prst="rect">
            <a:avLst/>
          </a:prstGeom>
        </p:spPr>
        <p:txBody>
          <a:bodyPr wrap="square">
            <a:spAutoFit/>
          </a:bodyPr>
          <a:lstStyle/>
          <a:p>
            <a:r>
              <a:rPr lang="en-US" altLang="zh-CN" b="1" dirty="0">
                <a:solidFill>
                  <a:srgbClr val="FF0000"/>
                </a:solidFill>
                <a:latin typeface="Cambria" panose="02040503050406030204" pitchFamily="18" charset="0"/>
                <a:ea typeface="ＭＳ Ｐゴシック" charset="0"/>
                <a:cs typeface="Arial" pitchFamily="34" charset="0"/>
              </a:rPr>
              <a:t>The spontaneous formation of membranes: a key step in the origin of life</a:t>
            </a:r>
            <a:endParaRPr lang="en-US" altLang="zh-CN" b="1" dirty="0">
              <a:solidFill>
                <a:srgbClr val="FF0000"/>
              </a:solidFill>
              <a:latin typeface="Cambria" panose="02040503050406030204" pitchFamily="18" charset="0"/>
              <a:cs typeface="Arial" pitchFamily="34"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6"/>
          <p:cNvSpPr>
            <a:spLocks noGrp="1" noChangeArrowheads="1"/>
          </p:cNvSpPr>
          <p:nvPr>
            <p:ph idx="1"/>
          </p:nvPr>
        </p:nvSpPr>
        <p:spPr>
          <a:xfrm>
            <a:off x="612558" y="2121763"/>
            <a:ext cx="7830612" cy="4179468"/>
          </a:xfrm>
        </p:spPr>
        <p:txBody>
          <a:bodyPr/>
          <a:lstStyle/>
          <a:p>
            <a:r>
              <a:rPr lang="en-US" b="1" dirty="0" smtClean="0">
                <a:latin typeface="Cambria" panose="02040503050406030204" pitchFamily="18" charset="0"/>
              </a:rPr>
              <a:t>The tendency of lipids in water to spontaneously form membranes has led biomedical engineers to produce liposomes</a:t>
            </a:r>
            <a:r>
              <a:rPr lang="zh-CN" altLang="en-US" sz="2000" b="1" dirty="0" smtClean="0">
                <a:latin typeface="楷体" panose="02010609060101010101" pitchFamily="49" charset="-122"/>
                <a:ea typeface="楷体" panose="02010609060101010101" pitchFamily="49" charset="-122"/>
              </a:rPr>
              <a:t>（脂质体）</a:t>
            </a:r>
            <a:r>
              <a:rPr lang="en-US" b="1" dirty="0" smtClean="0">
                <a:latin typeface="Cambria" panose="02040503050406030204" pitchFamily="18" charset="0"/>
              </a:rPr>
              <a:t> (a type of artificial vesicle) that can encase particular chemicals.</a:t>
            </a:r>
          </a:p>
          <a:p>
            <a:r>
              <a:rPr lang="en-US" b="1" dirty="0" smtClean="0">
                <a:latin typeface="Cambria" panose="02040503050406030204" pitchFamily="18" charset="0"/>
              </a:rPr>
              <a:t>These engineered liposomes may be used to deliver nutrients or medications to specific sites within the body. </a:t>
            </a:r>
          </a:p>
        </p:txBody>
      </p:sp>
      <p:sp>
        <p:nvSpPr>
          <p:cNvPr id="6" name="Rectangle 2"/>
          <p:cNvSpPr>
            <a:spLocks noGrp="1" noChangeArrowheads="1"/>
          </p:cNvSpPr>
          <p:nvPr>
            <p:ph type="title"/>
          </p:nvPr>
        </p:nvSpPr>
        <p:spPr>
          <a:xfrm>
            <a:off x="612558" y="469874"/>
            <a:ext cx="8217932" cy="1154759"/>
          </a:xfrm>
        </p:spPr>
        <p:txBody>
          <a:bodyPr/>
          <a:lstStyle/>
          <a:p>
            <a:r>
              <a:rPr lang="en-US" sz="4000" dirty="0" smtClean="0">
                <a:solidFill>
                  <a:srgbClr val="FF0000"/>
                </a:solidFill>
                <a:latin typeface="Cambria" panose="02040503050406030204" pitchFamily="18" charset="0"/>
              </a:rPr>
              <a:t>Evolution Connection: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The Origin of Membranes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a:t>
            </a:r>
            <a:endParaRPr lang="en-US"/>
          </a:p>
        </p:txBody>
      </p:sp>
      <p:sp>
        <p:nvSpPr>
          <p:cNvPr id="5" name="Rounded Rectangle 4"/>
          <p:cNvSpPr/>
          <p:nvPr/>
        </p:nvSpPr>
        <p:spPr>
          <a:xfrm>
            <a:off x="7375161" y="2713220"/>
            <a:ext cx="914400" cy="76449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0" name="Picture 6" descr="Image result for lipos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867" y="1234971"/>
            <a:ext cx="62865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185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6"/>
          <p:cNvSpPr>
            <a:spLocks noGrp="1" noChangeArrowheads="1"/>
          </p:cNvSpPr>
          <p:nvPr>
            <p:ph idx="1"/>
          </p:nvPr>
        </p:nvSpPr>
        <p:spPr>
          <a:xfrm>
            <a:off x="612557" y="1837677"/>
            <a:ext cx="8217933" cy="4339285"/>
          </a:xfrm>
        </p:spPr>
        <p:txBody>
          <a:bodyPr>
            <a:normAutofit/>
          </a:bodyPr>
          <a:lstStyle/>
          <a:p>
            <a:r>
              <a:rPr lang="en-US" sz="2400" b="1" dirty="0" smtClean="0">
                <a:latin typeface="Cambria" panose="02040503050406030204" pitchFamily="18" charset="0"/>
              </a:rPr>
              <a:t>The formation of membrane-enclosed collections of molecules would have been a critical step in the evolution of the first cells. </a:t>
            </a:r>
          </a:p>
          <a:p>
            <a:pPr lvl="1"/>
            <a:r>
              <a:rPr lang="en-US" sz="2400" b="1" dirty="0" smtClean="0">
                <a:latin typeface="Cambria" panose="02040503050406030204" pitchFamily="18" charset="0"/>
              </a:rPr>
              <a:t>A membrane can enclose a solution that is different in composition from its surroundings. </a:t>
            </a:r>
          </a:p>
          <a:p>
            <a:pPr lvl="1"/>
            <a:r>
              <a:rPr lang="en-US" sz="2400" b="1" dirty="0" smtClean="0">
                <a:latin typeface="Cambria" panose="02040503050406030204" pitchFamily="18" charset="0"/>
              </a:rPr>
              <a:t>A plasma membrane that allows cells to regulate their chemical exchanges with the environment is a basic requirement for life. </a:t>
            </a:r>
          </a:p>
          <a:p>
            <a:pPr lvl="1"/>
            <a:r>
              <a:rPr lang="en-US" sz="2400" b="1" dirty="0" smtClean="0">
                <a:latin typeface="Cambria" panose="02040503050406030204" pitchFamily="18" charset="0"/>
              </a:rPr>
              <a:t>Indeed, all cells are enclosed by a plasma membrane that is similar in structure and function—illustrating the evolutionary unity of life.</a:t>
            </a:r>
          </a:p>
        </p:txBody>
      </p:sp>
      <p:sp>
        <p:nvSpPr>
          <p:cNvPr id="6" name="Rectangle 2"/>
          <p:cNvSpPr>
            <a:spLocks noGrp="1" noChangeArrowheads="1"/>
          </p:cNvSpPr>
          <p:nvPr>
            <p:ph type="title"/>
          </p:nvPr>
        </p:nvSpPr>
        <p:spPr>
          <a:xfrm>
            <a:off x="612558" y="310076"/>
            <a:ext cx="8217932" cy="1154759"/>
          </a:xfrm>
        </p:spPr>
        <p:txBody>
          <a:bodyPr/>
          <a:lstStyle/>
          <a:p>
            <a:r>
              <a:rPr lang="en-US" sz="4000" dirty="0" smtClean="0">
                <a:solidFill>
                  <a:srgbClr val="FF0000"/>
                </a:solidFill>
                <a:latin typeface="Cambria" panose="02040503050406030204" pitchFamily="18" charset="0"/>
              </a:rPr>
              <a:t>Evolution Connection: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The Origin of Membranes</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420368"/>
            <a:ext cx="8546592" cy="4017264"/>
          </a:xfrm>
          <a:prstGeom prst="rect">
            <a:avLst/>
          </a:prstGeom>
        </p:spPr>
      </p:pic>
      <p:sp>
        <p:nvSpPr>
          <p:cNvPr id="4" name="TextBox 2"/>
          <p:cNvSpPr txBox="1">
            <a:spLocks noChangeArrowheads="1"/>
          </p:cNvSpPr>
          <p:nvPr/>
        </p:nvSpPr>
        <p:spPr bwMode="auto">
          <a:xfrm>
            <a:off x="5143500" y="1409700"/>
            <a:ext cx="2628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Energy for cellular work</a:t>
            </a:r>
          </a:p>
        </p:txBody>
      </p:sp>
      <p:sp>
        <p:nvSpPr>
          <p:cNvPr id="5" name="TextBox 3"/>
          <p:cNvSpPr txBox="1">
            <a:spLocks noChangeArrowheads="1"/>
          </p:cNvSpPr>
          <p:nvPr/>
        </p:nvSpPr>
        <p:spPr bwMode="auto">
          <a:xfrm>
            <a:off x="425452" y="2858294"/>
            <a:ext cx="1179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Adenosine</a:t>
            </a:r>
          </a:p>
        </p:txBody>
      </p:sp>
      <p:sp>
        <p:nvSpPr>
          <p:cNvPr id="6" name="TextBox 4"/>
          <p:cNvSpPr txBox="1">
            <a:spLocks noChangeArrowheads="1"/>
          </p:cNvSpPr>
          <p:nvPr/>
        </p:nvSpPr>
        <p:spPr bwMode="auto">
          <a:xfrm>
            <a:off x="1978026" y="285591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a:t>
            </a:r>
          </a:p>
        </p:txBody>
      </p:sp>
      <p:sp>
        <p:nvSpPr>
          <p:cNvPr id="7" name="TextBox 5"/>
          <p:cNvSpPr txBox="1">
            <a:spLocks noChangeArrowheads="1"/>
          </p:cNvSpPr>
          <p:nvPr/>
        </p:nvSpPr>
        <p:spPr bwMode="auto">
          <a:xfrm>
            <a:off x="2641601" y="285591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P</a:t>
            </a:r>
          </a:p>
        </p:txBody>
      </p:sp>
      <p:sp>
        <p:nvSpPr>
          <p:cNvPr id="8" name="TextBox 6"/>
          <p:cNvSpPr txBox="1">
            <a:spLocks noChangeArrowheads="1"/>
          </p:cNvSpPr>
          <p:nvPr/>
        </p:nvSpPr>
        <p:spPr bwMode="auto">
          <a:xfrm>
            <a:off x="3321050" y="2851151"/>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P</a:t>
            </a:r>
          </a:p>
        </p:txBody>
      </p:sp>
      <p:sp>
        <p:nvSpPr>
          <p:cNvPr id="9" name="TextBox 7"/>
          <p:cNvSpPr txBox="1">
            <a:spLocks noChangeArrowheads="1"/>
          </p:cNvSpPr>
          <p:nvPr/>
        </p:nvSpPr>
        <p:spPr bwMode="auto">
          <a:xfrm>
            <a:off x="3770303" y="2829714"/>
            <a:ext cx="5770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800" b="1" dirty="0" smtClean="0">
                <a:solidFill>
                  <a:srgbClr val="000000"/>
                </a:solidFill>
                <a:latin typeface="Arial"/>
                <a:ea typeface="ＭＳ Ｐゴシック" charset="0"/>
              </a:rPr>
              <a:t>ATP</a:t>
            </a:r>
          </a:p>
          <a:p>
            <a:pPr algn="ctr" eaLnBrk="0" hangingPunct="0">
              <a:lnSpc>
                <a:spcPts val="1800"/>
              </a:lnSpc>
            </a:pPr>
            <a:r>
              <a:rPr lang="en-US" sz="1800" b="1" dirty="0" smtClean="0">
                <a:solidFill>
                  <a:srgbClr val="000000"/>
                </a:solidFill>
                <a:latin typeface="Arial"/>
                <a:ea typeface="ＭＳ Ｐゴシック" charset="0"/>
              </a:rPr>
              <a:t>cycle</a:t>
            </a:r>
            <a:endParaRPr lang="en-US" sz="1800" b="1" dirty="0">
              <a:solidFill>
                <a:srgbClr val="000000"/>
              </a:solidFill>
              <a:latin typeface="Arial"/>
              <a:ea typeface="ＭＳ Ｐゴシック" charset="0"/>
            </a:endParaRPr>
          </a:p>
        </p:txBody>
      </p:sp>
      <p:sp>
        <p:nvSpPr>
          <p:cNvPr id="10" name="TextBox 9"/>
          <p:cNvSpPr txBox="1">
            <a:spLocks noChangeArrowheads="1"/>
          </p:cNvSpPr>
          <p:nvPr/>
        </p:nvSpPr>
        <p:spPr bwMode="auto">
          <a:xfrm>
            <a:off x="4638675" y="2855913"/>
            <a:ext cx="1179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Adenosine</a:t>
            </a:r>
          </a:p>
        </p:txBody>
      </p:sp>
      <p:sp>
        <p:nvSpPr>
          <p:cNvPr id="11" name="TextBox 10"/>
          <p:cNvSpPr txBox="1">
            <a:spLocks noChangeArrowheads="1"/>
          </p:cNvSpPr>
          <p:nvPr/>
        </p:nvSpPr>
        <p:spPr bwMode="auto">
          <a:xfrm>
            <a:off x="6182520" y="285591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a:t>
            </a:r>
          </a:p>
        </p:txBody>
      </p:sp>
      <p:sp>
        <p:nvSpPr>
          <p:cNvPr id="12" name="TextBox 11"/>
          <p:cNvSpPr txBox="1">
            <a:spLocks noChangeArrowheads="1"/>
          </p:cNvSpPr>
          <p:nvPr/>
        </p:nvSpPr>
        <p:spPr bwMode="auto">
          <a:xfrm>
            <a:off x="6754020" y="2855913"/>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a:t>
            </a:r>
          </a:p>
        </p:txBody>
      </p:sp>
      <p:sp>
        <p:nvSpPr>
          <p:cNvPr id="14" name="TextBox 13"/>
          <p:cNvSpPr txBox="1">
            <a:spLocks noChangeArrowheads="1"/>
          </p:cNvSpPr>
          <p:nvPr/>
        </p:nvSpPr>
        <p:spPr bwMode="auto">
          <a:xfrm>
            <a:off x="7662070" y="2846388"/>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P</a:t>
            </a:r>
          </a:p>
        </p:txBody>
      </p:sp>
      <p:sp>
        <p:nvSpPr>
          <p:cNvPr id="15" name="TextBox 14"/>
          <p:cNvSpPr txBox="1">
            <a:spLocks noChangeArrowheads="1"/>
          </p:cNvSpPr>
          <p:nvPr/>
        </p:nvSpPr>
        <p:spPr bwMode="auto">
          <a:xfrm>
            <a:off x="1744662" y="4003676"/>
            <a:ext cx="4445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ATP</a:t>
            </a:r>
          </a:p>
        </p:txBody>
      </p:sp>
      <p:sp>
        <p:nvSpPr>
          <p:cNvPr id="16" name="TextBox 15"/>
          <p:cNvSpPr txBox="1">
            <a:spLocks noChangeArrowheads="1"/>
          </p:cNvSpPr>
          <p:nvPr/>
        </p:nvSpPr>
        <p:spPr bwMode="auto">
          <a:xfrm>
            <a:off x="1237071" y="4534692"/>
            <a:ext cx="1397819"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Adenosine</a:t>
            </a:r>
          </a:p>
          <a:p>
            <a:pPr algn="ctr" eaLnBrk="0" hangingPunct="0">
              <a:lnSpc>
                <a:spcPts val="2000"/>
              </a:lnSpc>
            </a:pPr>
            <a:r>
              <a:rPr lang="en-US" sz="1800" b="1" dirty="0" smtClean="0">
                <a:solidFill>
                  <a:srgbClr val="000000"/>
                </a:solidFill>
                <a:latin typeface="Arial"/>
                <a:ea typeface="ＭＳ Ｐゴシック" charset="0"/>
              </a:rPr>
              <a:t>triphosphate</a:t>
            </a:r>
            <a:endParaRPr lang="en-US" sz="1800" b="1" dirty="0">
              <a:solidFill>
                <a:srgbClr val="000000"/>
              </a:solidFill>
              <a:latin typeface="Arial"/>
              <a:ea typeface="ＭＳ Ｐゴシック" charset="0"/>
            </a:endParaRPr>
          </a:p>
        </p:txBody>
      </p:sp>
      <p:sp>
        <p:nvSpPr>
          <p:cNvPr id="17" name="TextBox 18"/>
          <p:cNvSpPr txBox="1">
            <a:spLocks noChangeArrowheads="1"/>
          </p:cNvSpPr>
          <p:nvPr/>
        </p:nvSpPr>
        <p:spPr bwMode="auto">
          <a:xfrm>
            <a:off x="5556250" y="4005263"/>
            <a:ext cx="487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ADP</a:t>
            </a:r>
          </a:p>
        </p:txBody>
      </p:sp>
      <p:sp>
        <p:nvSpPr>
          <p:cNvPr id="18" name="TextBox 19"/>
          <p:cNvSpPr txBox="1">
            <a:spLocks noChangeArrowheads="1"/>
          </p:cNvSpPr>
          <p:nvPr/>
        </p:nvSpPr>
        <p:spPr bwMode="auto">
          <a:xfrm>
            <a:off x="5113349" y="4468811"/>
            <a:ext cx="1372171"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Adenosine</a:t>
            </a:r>
          </a:p>
          <a:p>
            <a:pPr algn="ctr" eaLnBrk="0" hangingPunct="0">
              <a:lnSpc>
                <a:spcPts val="2000"/>
              </a:lnSpc>
            </a:pPr>
            <a:r>
              <a:rPr lang="en-US" sz="1800" b="1" dirty="0" err="1" smtClean="0">
                <a:solidFill>
                  <a:srgbClr val="000000"/>
                </a:solidFill>
                <a:latin typeface="Arial"/>
                <a:ea typeface="ＭＳ Ｐゴシック" charset="0"/>
              </a:rPr>
              <a:t>diphosphate</a:t>
            </a:r>
            <a:endParaRPr lang="en-US" sz="1800" b="1" dirty="0">
              <a:solidFill>
                <a:srgbClr val="000000"/>
              </a:solidFill>
              <a:latin typeface="Arial"/>
              <a:ea typeface="ＭＳ Ｐゴシック" charset="0"/>
            </a:endParaRPr>
          </a:p>
        </p:txBody>
      </p:sp>
      <p:sp>
        <p:nvSpPr>
          <p:cNvPr id="19" name="TextBox 21"/>
          <p:cNvSpPr txBox="1">
            <a:spLocks noChangeArrowheads="1"/>
          </p:cNvSpPr>
          <p:nvPr/>
        </p:nvSpPr>
        <p:spPr bwMode="auto">
          <a:xfrm>
            <a:off x="6537348" y="3777456"/>
            <a:ext cx="22698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Phosphate</a:t>
            </a:r>
          </a:p>
          <a:p>
            <a:pPr algn="ctr" eaLnBrk="0" hangingPunct="0">
              <a:lnSpc>
                <a:spcPts val="2000"/>
              </a:lnSpc>
            </a:pPr>
            <a:r>
              <a:rPr lang="en-US" sz="1800" b="1" dirty="0" smtClean="0">
                <a:solidFill>
                  <a:srgbClr val="000000"/>
                </a:solidFill>
                <a:latin typeface="Arial"/>
                <a:ea typeface="ＭＳ Ｐゴシック" charset="0"/>
              </a:rPr>
              <a:t>(can be transferred</a:t>
            </a:r>
          </a:p>
          <a:p>
            <a:pPr algn="ctr" eaLnBrk="0" hangingPunct="0">
              <a:lnSpc>
                <a:spcPts val="2000"/>
              </a:lnSpc>
            </a:pPr>
            <a:r>
              <a:rPr lang="en-US" sz="1800" b="1" dirty="0" smtClean="0">
                <a:solidFill>
                  <a:srgbClr val="000000"/>
                </a:solidFill>
                <a:latin typeface="Arial"/>
                <a:ea typeface="ＭＳ Ｐゴシック" charset="0"/>
              </a:rPr>
              <a:t>to another molecule)</a:t>
            </a:r>
            <a:endParaRPr lang="en-US" sz="1800" b="1" dirty="0">
              <a:solidFill>
                <a:srgbClr val="000000"/>
              </a:solidFill>
              <a:latin typeface="Arial"/>
              <a:ea typeface="ＭＳ Ｐゴシック" charset="0"/>
            </a:endParaRPr>
          </a:p>
        </p:txBody>
      </p:sp>
      <p:sp>
        <p:nvSpPr>
          <p:cNvPr id="20" name="TextBox 24"/>
          <p:cNvSpPr txBox="1">
            <a:spLocks noChangeArrowheads="1"/>
          </p:cNvSpPr>
          <p:nvPr/>
        </p:nvSpPr>
        <p:spPr bwMode="auto">
          <a:xfrm>
            <a:off x="3623471" y="4874417"/>
            <a:ext cx="1359346"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Energy from</a:t>
            </a:r>
          </a:p>
          <a:p>
            <a:pPr algn="ctr" eaLnBrk="0" hangingPunct="0">
              <a:lnSpc>
                <a:spcPts val="2000"/>
              </a:lnSpc>
            </a:pPr>
            <a:r>
              <a:rPr lang="en-US" sz="1800" b="1" dirty="0" smtClean="0">
                <a:solidFill>
                  <a:srgbClr val="000000"/>
                </a:solidFill>
                <a:latin typeface="Arial"/>
                <a:ea typeface="ＭＳ Ｐゴシック" charset="0"/>
              </a:rPr>
              <a:t>organic fuel</a:t>
            </a:r>
            <a:endParaRPr lang="en-US" sz="1800" b="1" dirty="0">
              <a:solidFill>
                <a:srgbClr val="000000"/>
              </a:solidFill>
              <a:latin typeface="Arial"/>
              <a:ea typeface="ＭＳ Ｐゴシック" charset="0"/>
            </a:endParaRPr>
          </a:p>
        </p:txBody>
      </p:sp>
      <p:grpSp>
        <p:nvGrpSpPr>
          <p:cNvPr id="54" name="Group 53"/>
          <p:cNvGrpSpPr/>
          <p:nvPr/>
        </p:nvGrpSpPr>
        <p:grpSpPr>
          <a:xfrm>
            <a:off x="7478668" y="3282286"/>
            <a:ext cx="542531" cy="454761"/>
            <a:chOff x="7143318" y="1851939"/>
            <a:chExt cx="542531" cy="454761"/>
          </a:xfrm>
        </p:grpSpPr>
        <p:sp>
          <p:nvSpPr>
            <p:cNvPr id="55" name="Freeform 3"/>
            <p:cNvSpPr/>
            <p:nvPr/>
          </p:nvSpPr>
          <p:spPr>
            <a:xfrm>
              <a:off x="7143318" y="1851939"/>
              <a:ext cx="542531" cy="236880"/>
            </a:xfrm>
            <a:custGeom>
              <a:avLst/>
              <a:gdLst>
                <a:gd name="connsiteX0" fmla="*/ 9525 w 542531"/>
                <a:gd name="connsiteY0" fmla="*/ 9525 h 236880"/>
                <a:gd name="connsiteX1" fmla="*/ 9525 w 542531"/>
                <a:gd name="connsiteY1" fmla="*/ 227355 h 236880"/>
                <a:gd name="connsiteX2" fmla="*/ 533006 w 542531"/>
                <a:gd name="connsiteY2" fmla="*/ 227355 h 236880"/>
                <a:gd name="connsiteX3" fmla="*/ 533006 w 542531"/>
                <a:gd name="connsiteY3" fmla="*/ 9525 h 236880"/>
              </a:gdLst>
              <a:ahLst/>
              <a:cxnLst>
                <a:cxn ang="0">
                  <a:pos x="connsiteX0" y="connsiteY0"/>
                </a:cxn>
                <a:cxn ang="1">
                  <a:pos x="connsiteX1" y="connsiteY1"/>
                </a:cxn>
                <a:cxn ang="2">
                  <a:pos x="connsiteX2" y="connsiteY2"/>
                </a:cxn>
                <a:cxn ang="3">
                  <a:pos x="connsiteX3" y="connsiteY3"/>
                </a:cxn>
              </a:cxnLst>
              <a:rect l="l" t="t" r="r" b="b"/>
              <a:pathLst>
                <a:path w="542531" h="236880">
                  <a:moveTo>
                    <a:pt x="9525" y="9525"/>
                  </a:moveTo>
                  <a:lnTo>
                    <a:pt x="9525" y="227355"/>
                  </a:lnTo>
                  <a:lnTo>
                    <a:pt x="533006" y="227355"/>
                  </a:lnTo>
                  <a:lnTo>
                    <a:pt x="533006"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56" name="Freeform 3"/>
            <p:cNvSpPr/>
            <p:nvPr/>
          </p:nvSpPr>
          <p:spPr>
            <a:xfrm>
              <a:off x="7405027" y="2069769"/>
              <a:ext cx="38100" cy="236931"/>
            </a:xfrm>
            <a:custGeom>
              <a:avLst/>
              <a:gdLst>
                <a:gd name="connsiteX0" fmla="*/ 9525 w 38100"/>
                <a:gd name="connsiteY0" fmla="*/ 227406 h 236931"/>
                <a:gd name="connsiteX1" fmla="*/ 9525 w 38100"/>
                <a:gd name="connsiteY1" fmla="*/ 9525 h 236931"/>
              </a:gdLst>
              <a:ahLst/>
              <a:cxnLst>
                <a:cxn ang="0">
                  <a:pos x="connsiteX0" y="connsiteY0"/>
                </a:cxn>
                <a:cxn ang="1">
                  <a:pos x="connsiteX1" y="connsiteY1"/>
                </a:cxn>
              </a:cxnLst>
              <a:rect l="l" t="t" r="r" b="b"/>
              <a:pathLst>
                <a:path w="38100" h="236931">
                  <a:moveTo>
                    <a:pt x="9525" y="227406"/>
                  </a:moveTo>
                  <a:lnTo>
                    <a:pt x="9525"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776984"/>
            <a:ext cx="8546592" cy="3304032"/>
          </a:xfrm>
          <a:prstGeom prst="rect">
            <a:avLst/>
          </a:prstGeom>
        </p:spPr>
      </p:pic>
      <p:sp>
        <p:nvSpPr>
          <p:cNvPr id="4" name="TextBox 3"/>
          <p:cNvSpPr txBox="1"/>
          <p:nvPr/>
        </p:nvSpPr>
        <p:spPr>
          <a:xfrm>
            <a:off x="1772518" y="2005014"/>
            <a:ext cx="246221" cy="1815225"/>
          </a:xfrm>
          <a:prstGeom prst="rect">
            <a:avLst/>
          </a:prstGeom>
          <a:noFill/>
        </p:spPr>
        <p:txBody>
          <a:bodyPr vert="vert270" wrap="square" lIns="0" tIns="0" rIns="0" bIns="0">
            <a:spAutoFit/>
          </a:bodyPr>
          <a:lstStyle/>
          <a:p>
            <a:pPr eaLnBrk="0" fontAlgn="auto" hangingPunct="0">
              <a:spcBef>
                <a:spcPts val="0"/>
              </a:spcBef>
              <a:spcAft>
                <a:spcPts val="0"/>
              </a:spcAft>
              <a:defRPr/>
            </a:pPr>
            <a:r>
              <a:rPr lang="en-US" sz="1600" b="1" dirty="0" smtClean="0">
                <a:solidFill>
                  <a:srgbClr val="FFFFFF"/>
                </a:solidFill>
                <a:latin typeface="Arial"/>
                <a:ea typeface="ＭＳ Ｐゴシック" charset="0"/>
              </a:rPr>
              <a:t>Activation energy</a:t>
            </a:r>
            <a:endParaRPr lang="en-US" sz="1600" b="1" dirty="0">
              <a:solidFill>
                <a:srgbClr val="FFFFFF"/>
              </a:solidFill>
              <a:latin typeface="Arial"/>
              <a:ea typeface="ＭＳ Ｐゴシック" charset="0"/>
            </a:endParaRPr>
          </a:p>
        </p:txBody>
      </p:sp>
      <p:sp>
        <p:nvSpPr>
          <p:cNvPr id="5" name="TextBox 3"/>
          <p:cNvSpPr txBox="1">
            <a:spLocks noChangeArrowheads="1"/>
          </p:cNvSpPr>
          <p:nvPr/>
        </p:nvSpPr>
        <p:spPr bwMode="auto">
          <a:xfrm>
            <a:off x="3708438" y="2991092"/>
            <a:ext cx="16158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Enzyme added</a:t>
            </a:r>
          </a:p>
        </p:txBody>
      </p:sp>
      <p:sp>
        <p:nvSpPr>
          <p:cNvPr id="6" name="TextBox 4"/>
          <p:cNvSpPr txBox="1">
            <a:spLocks noChangeArrowheads="1"/>
          </p:cNvSpPr>
          <p:nvPr/>
        </p:nvSpPr>
        <p:spPr bwMode="auto">
          <a:xfrm>
            <a:off x="454063" y="3988042"/>
            <a:ext cx="974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Reactant</a:t>
            </a:r>
          </a:p>
        </p:txBody>
      </p:sp>
      <p:sp>
        <p:nvSpPr>
          <p:cNvPr id="7" name="TextBox 5"/>
          <p:cNvSpPr txBox="1">
            <a:spLocks noChangeArrowheads="1"/>
          </p:cNvSpPr>
          <p:nvPr/>
        </p:nvSpPr>
        <p:spPr bwMode="auto">
          <a:xfrm>
            <a:off x="2246350" y="4769092"/>
            <a:ext cx="1000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Products</a:t>
            </a:r>
          </a:p>
        </p:txBody>
      </p:sp>
      <p:sp>
        <p:nvSpPr>
          <p:cNvPr id="8" name="TextBox 7"/>
          <p:cNvSpPr txBox="1">
            <a:spLocks noChangeArrowheads="1"/>
          </p:cNvSpPr>
          <p:nvPr/>
        </p:nvSpPr>
        <p:spPr bwMode="auto">
          <a:xfrm>
            <a:off x="5861088" y="4027730"/>
            <a:ext cx="974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Reactant</a:t>
            </a:r>
          </a:p>
        </p:txBody>
      </p:sp>
      <p:sp>
        <p:nvSpPr>
          <p:cNvPr id="9" name="TextBox 8"/>
          <p:cNvSpPr txBox="1">
            <a:spLocks noChangeArrowheads="1"/>
          </p:cNvSpPr>
          <p:nvPr/>
        </p:nvSpPr>
        <p:spPr bwMode="auto">
          <a:xfrm>
            <a:off x="7683538" y="4799255"/>
            <a:ext cx="1000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Products</a:t>
            </a: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771144"/>
            <a:ext cx="8546592" cy="5315712"/>
          </a:xfrm>
          <a:prstGeom prst="rect">
            <a:avLst/>
          </a:prstGeom>
        </p:spPr>
      </p:pic>
      <p:sp>
        <p:nvSpPr>
          <p:cNvPr id="4" name="TextBox 2"/>
          <p:cNvSpPr txBox="1">
            <a:spLocks noChangeArrowheads="1"/>
          </p:cNvSpPr>
          <p:nvPr/>
        </p:nvSpPr>
        <p:spPr bwMode="auto">
          <a:xfrm>
            <a:off x="3098481" y="896144"/>
            <a:ext cx="30200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900" b="1" dirty="0" smtClean="0">
                <a:solidFill>
                  <a:srgbClr val="FFFFFF"/>
                </a:solidFill>
                <a:latin typeface="Arial"/>
                <a:ea typeface="ＭＳ Ｐゴシック" charset="0"/>
              </a:rPr>
              <a:t>MEMBRANE TRANSPORT</a:t>
            </a:r>
            <a:endParaRPr lang="en-US" sz="1900" b="1" dirty="0">
              <a:solidFill>
                <a:srgbClr val="FFFFFF"/>
              </a:solidFill>
              <a:latin typeface="Arial"/>
              <a:ea typeface="ＭＳ Ｐゴシック" charset="0"/>
            </a:endParaRPr>
          </a:p>
        </p:txBody>
      </p:sp>
      <p:sp>
        <p:nvSpPr>
          <p:cNvPr id="5" name="TextBox 3"/>
          <p:cNvSpPr txBox="1">
            <a:spLocks noChangeArrowheads="1"/>
          </p:cNvSpPr>
          <p:nvPr/>
        </p:nvSpPr>
        <p:spPr bwMode="auto">
          <a:xfrm>
            <a:off x="2199179" y="1515267"/>
            <a:ext cx="2361223"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100"/>
              </a:lnSpc>
            </a:pPr>
            <a:r>
              <a:rPr lang="en-US" sz="1900" b="1" dirty="0" smtClean="0">
                <a:solidFill>
                  <a:srgbClr val="000000"/>
                </a:solidFill>
                <a:latin typeface="Arial"/>
                <a:ea typeface="ＭＳ Ｐゴシック" charset="0"/>
              </a:rPr>
              <a:t>Passive Transport</a:t>
            </a:r>
          </a:p>
          <a:p>
            <a:pPr algn="ctr" eaLnBrk="0" hangingPunct="0">
              <a:lnSpc>
                <a:spcPts val="2100"/>
              </a:lnSpc>
            </a:pPr>
            <a:r>
              <a:rPr lang="en-US" sz="1900" b="1" dirty="0" smtClean="0">
                <a:solidFill>
                  <a:srgbClr val="000000"/>
                </a:solidFill>
                <a:latin typeface="Arial"/>
                <a:ea typeface="ＭＳ Ｐゴシック" charset="0"/>
              </a:rPr>
              <a:t>(requires no energy)</a:t>
            </a:r>
            <a:endParaRPr lang="en-US" sz="1900" b="1" dirty="0">
              <a:solidFill>
                <a:srgbClr val="000000"/>
              </a:solidFill>
              <a:latin typeface="Arial"/>
              <a:ea typeface="ＭＳ Ｐゴシック" charset="0"/>
            </a:endParaRPr>
          </a:p>
        </p:txBody>
      </p:sp>
      <p:sp>
        <p:nvSpPr>
          <p:cNvPr id="6" name="TextBox 5"/>
          <p:cNvSpPr txBox="1">
            <a:spLocks noChangeArrowheads="1"/>
          </p:cNvSpPr>
          <p:nvPr/>
        </p:nvSpPr>
        <p:spPr bwMode="auto">
          <a:xfrm>
            <a:off x="506888" y="2298701"/>
            <a:ext cx="8896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Diffusion</a:t>
            </a:r>
          </a:p>
        </p:txBody>
      </p:sp>
      <p:sp>
        <p:nvSpPr>
          <p:cNvPr id="7" name="TextBox 6"/>
          <p:cNvSpPr txBox="1">
            <a:spLocks noChangeArrowheads="1"/>
          </p:cNvSpPr>
          <p:nvPr/>
        </p:nvSpPr>
        <p:spPr bwMode="auto">
          <a:xfrm>
            <a:off x="2045969" y="2298701"/>
            <a:ext cx="19412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Facilitated diffusion</a:t>
            </a:r>
          </a:p>
        </p:txBody>
      </p:sp>
      <p:sp>
        <p:nvSpPr>
          <p:cNvPr id="8" name="TextBox 7"/>
          <p:cNvSpPr txBox="1">
            <a:spLocks noChangeArrowheads="1"/>
          </p:cNvSpPr>
          <p:nvPr/>
        </p:nvSpPr>
        <p:spPr bwMode="auto">
          <a:xfrm>
            <a:off x="4629625" y="2293939"/>
            <a:ext cx="8672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Osmosis</a:t>
            </a:r>
          </a:p>
        </p:txBody>
      </p:sp>
      <p:sp>
        <p:nvSpPr>
          <p:cNvPr id="9" name="TextBox 8"/>
          <p:cNvSpPr txBox="1">
            <a:spLocks noChangeArrowheads="1"/>
          </p:cNvSpPr>
          <p:nvPr/>
        </p:nvSpPr>
        <p:spPr bwMode="auto">
          <a:xfrm>
            <a:off x="3733143" y="2532063"/>
            <a:ext cx="26577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600" b="1" dirty="0" smtClean="0">
                <a:solidFill>
                  <a:srgbClr val="000000"/>
                </a:solidFill>
                <a:latin typeface="Arial"/>
                <a:ea typeface="ＭＳ Ｐゴシック" charset="0"/>
              </a:rPr>
              <a:t>Higher water concentration</a:t>
            </a:r>
          </a:p>
          <a:p>
            <a:pPr algn="ctr" eaLnBrk="0" hangingPunct="0"/>
            <a:r>
              <a:rPr lang="en-US" sz="1500" b="1" dirty="0" smtClean="0">
                <a:solidFill>
                  <a:srgbClr val="000000"/>
                </a:solidFill>
                <a:latin typeface="Arial"/>
                <a:ea typeface="ＭＳ Ｐゴシック" charset="0"/>
              </a:rPr>
              <a:t>(lower solute concentration)</a:t>
            </a:r>
            <a:endParaRPr lang="en-US" sz="1500" b="1" dirty="0">
              <a:solidFill>
                <a:srgbClr val="000000"/>
              </a:solidFill>
              <a:latin typeface="Arial"/>
              <a:ea typeface="ＭＳ Ｐゴシック" charset="0"/>
            </a:endParaRPr>
          </a:p>
        </p:txBody>
      </p:sp>
      <p:sp>
        <p:nvSpPr>
          <p:cNvPr id="10" name="TextBox 9"/>
          <p:cNvSpPr txBox="1">
            <a:spLocks noChangeArrowheads="1"/>
          </p:cNvSpPr>
          <p:nvPr/>
        </p:nvSpPr>
        <p:spPr bwMode="auto">
          <a:xfrm>
            <a:off x="691832" y="2555876"/>
            <a:ext cx="272510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Higher solute concentration</a:t>
            </a:r>
          </a:p>
        </p:txBody>
      </p:sp>
      <p:sp>
        <p:nvSpPr>
          <p:cNvPr id="11" name="TextBox 11"/>
          <p:cNvSpPr txBox="1">
            <a:spLocks noChangeArrowheads="1"/>
          </p:cNvSpPr>
          <p:nvPr/>
        </p:nvSpPr>
        <p:spPr bwMode="auto">
          <a:xfrm>
            <a:off x="6614798" y="1513679"/>
            <a:ext cx="1995739"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100"/>
              </a:lnSpc>
            </a:pPr>
            <a:r>
              <a:rPr lang="en-US" sz="1900" b="1" dirty="0" smtClean="0">
                <a:solidFill>
                  <a:srgbClr val="000000"/>
                </a:solidFill>
                <a:latin typeface="Arial"/>
                <a:ea typeface="ＭＳ Ｐゴシック" charset="0"/>
              </a:rPr>
              <a:t>Active Transport</a:t>
            </a:r>
          </a:p>
          <a:p>
            <a:pPr algn="ctr" eaLnBrk="0" hangingPunct="0">
              <a:lnSpc>
                <a:spcPts val="2100"/>
              </a:lnSpc>
            </a:pPr>
            <a:r>
              <a:rPr lang="en-US" sz="1900" b="1" dirty="0" smtClean="0">
                <a:solidFill>
                  <a:srgbClr val="000000"/>
                </a:solidFill>
                <a:latin typeface="Arial"/>
                <a:ea typeface="ＭＳ Ｐゴシック" charset="0"/>
              </a:rPr>
              <a:t>(requires energy)</a:t>
            </a:r>
            <a:endParaRPr lang="en-US" sz="1900" b="1" dirty="0">
              <a:solidFill>
                <a:srgbClr val="000000"/>
              </a:solidFill>
              <a:latin typeface="Arial"/>
              <a:ea typeface="ＭＳ Ｐゴシック" charset="0"/>
            </a:endParaRPr>
          </a:p>
        </p:txBody>
      </p:sp>
      <p:sp>
        <p:nvSpPr>
          <p:cNvPr id="12" name="TextBox 13"/>
          <p:cNvSpPr txBox="1">
            <a:spLocks noChangeArrowheads="1"/>
          </p:cNvSpPr>
          <p:nvPr/>
        </p:nvSpPr>
        <p:spPr bwMode="auto">
          <a:xfrm>
            <a:off x="6965631" y="2481262"/>
            <a:ext cx="1356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smtClean="0">
                <a:solidFill>
                  <a:srgbClr val="000000"/>
                </a:solidFill>
                <a:latin typeface="Arial"/>
                <a:ea typeface="ＭＳ Ｐゴシック" charset="0"/>
              </a:rPr>
              <a:t>Higher solute</a:t>
            </a:r>
          </a:p>
          <a:p>
            <a:pPr eaLnBrk="0" hangingPunct="0">
              <a:lnSpc>
                <a:spcPts val="1800"/>
              </a:lnSpc>
            </a:pPr>
            <a:r>
              <a:rPr lang="en-US" sz="1600" b="1" dirty="0" smtClean="0">
                <a:solidFill>
                  <a:srgbClr val="000000"/>
                </a:solidFill>
                <a:latin typeface="Arial"/>
                <a:ea typeface="ＭＳ Ｐゴシック" charset="0"/>
              </a:rPr>
              <a:t>concentration</a:t>
            </a:r>
            <a:endParaRPr lang="en-US" sz="1600" b="1" dirty="0">
              <a:solidFill>
                <a:srgbClr val="000000"/>
              </a:solidFill>
              <a:latin typeface="Arial"/>
              <a:ea typeface="ＭＳ Ｐゴシック" charset="0"/>
            </a:endParaRPr>
          </a:p>
        </p:txBody>
      </p:sp>
      <p:sp>
        <p:nvSpPr>
          <p:cNvPr id="13" name="TextBox 15"/>
          <p:cNvSpPr txBox="1">
            <a:spLocks noChangeArrowheads="1"/>
          </p:cNvSpPr>
          <p:nvPr/>
        </p:nvSpPr>
        <p:spPr bwMode="auto">
          <a:xfrm>
            <a:off x="3870007" y="3071020"/>
            <a:ext cx="6267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Solute</a:t>
            </a:r>
          </a:p>
        </p:txBody>
      </p:sp>
      <p:sp>
        <p:nvSpPr>
          <p:cNvPr id="14" name="TextBox 13"/>
          <p:cNvSpPr txBox="1"/>
          <p:nvPr/>
        </p:nvSpPr>
        <p:spPr>
          <a:xfrm>
            <a:off x="801606" y="3774446"/>
            <a:ext cx="246221" cy="626775"/>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600" b="1" dirty="0">
                <a:solidFill>
                  <a:srgbClr val="FFFFFF"/>
                </a:solidFill>
                <a:latin typeface="Arial"/>
                <a:ea typeface="ＭＳ Ｐゴシック" charset="0"/>
              </a:rPr>
              <a:t>Solute</a:t>
            </a:r>
          </a:p>
        </p:txBody>
      </p:sp>
      <p:sp>
        <p:nvSpPr>
          <p:cNvPr id="15" name="TextBox 14"/>
          <p:cNvSpPr txBox="1"/>
          <p:nvPr/>
        </p:nvSpPr>
        <p:spPr>
          <a:xfrm>
            <a:off x="2882455" y="3774446"/>
            <a:ext cx="246221" cy="626775"/>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600" b="1">
                <a:solidFill>
                  <a:srgbClr val="FFFFFF"/>
                </a:solidFill>
                <a:latin typeface="Arial"/>
                <a:ea typeface="ＭＳ Ｐゴシック" charset="0"/>
              </a:rPr>
              <a:t>Solute</a:t>
            </a:r>
          </a:p>
        </p:txBody>
      </p:sp>
      <p:sp>
        <p:nvSpPr>
          <p:cNvPr id="16" name="TextBox 15"/>
          <p:cNvSpPr txBox="1"/>
          <p:nvPr/>
        </p:nvSpPr>
        <p:spPr>
          <a:xfrm>
            <a:off x="4931402" y="3833522"/>
            <a:ext cx="246221" cy="563039"/>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600" b="1">
                <a:solidFill>
                  <a:srgbClr val="FFFFFF"/>
                </a:solidFill>
                <a:latin typeface="Arial"/>
                <a:ea typeface="ＭＳ Ｐゴシック" charset="0"/>
              </a:rPr>
              <a:t>Water</a:t>
            </a:r>
          </a:p>
        </p:txBody>
      </p:sp>
      <p:sp>
        <p:nvSpPr>
          <p:cNvPr id="17" name="TextBox 19"/>
          <p:cNvSpPr txBox="1">
            <a:spLocks noChangeArrowheads="1"/>
          </p:cNvSpPr>
          <p:nvPr/>
        </p:nvSpPr>
        <p:spPr bwMode="auto">
          <a:xfrm>
            <a:off x="6587013" y="5178426"/>
            <a:ext cx="3457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ATP</a:t>
            </a:r>
          </a:p>
        </p:txBody>
      </p:sp>
      <p:sp>
        <p:nvSpPr>
          <p:cNvPr id="18" name="TextBox 20"/>
          <p:cNvSpPr txBox="1">
            <a:spLocks noChangeArrowheads="1"/>
          </p:cNvSpPr>
          <p:nvPr/>
        </p:nvSpPr>
        <p:spPr bwMode="auto">
          <a:xfrm>
            <a:off x="688657" y="5418138"/>
            <a:ext cx="26802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Lower solute concentration</a:t>
            </a:r>
          </a:p>
        </p:txBody>
      </p:sp>
      <p:sp>
        <p:nvSpPr>
          <p:cNvPr id="19" name="TextBox 22"/>
          <p:cNvSpPr txBox="1">
            <a:spLocks noChangeArrowheads="1"/>
          </p:cNvSpPr>
          <p:nvPr/>
        </p:nvSpPr>
        <p:spPr bwMode="auto">
          <a:xfrm>
            <a:off x="3728029" y="5415757"/>
            <a:ext cx="26577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600" b="1" dirty="0" smtClean="0">
                <a:solidFill>
                  <a:srgbClr val="000000"/>
                </a:solidFill>
                <a:latin typeface="Arial"/>
                <a:ea typeface="ＭＳ Ｐゴシック" charset="0"/>
              </a:rPr>
              <a:t>Lower water concentration</a:t>
            </a:r>
          </a:p>
          <a:p>
            <a:pPr algn="ctr" eaLnBrk="0" hangingPunct="0"/>
            <a:r>
              <a:rPr lang="en-US" sz="1500" b="1" dirty="0" smtClean="0">
                <a:solidFill>
                  <a:srgbClr val="000000"/>
                </a:solidFill>
                <a:latin typeface="Arial"/>
                <a:ea typeface="ＭＳ Ｐゴシック" charset="0"/>
              </a:rPr>
              <a:t>(higher solute concentration)</a:t>
            </a:r>
            <a:endParaRPr lang="en-US" sz="1500" b="1" dirty="0">
              <a:solidFill>
                <a:srgbClr val="000000"/>
              </a:solidFill>
              <a:latin typeface="Arial"/>
              <a:ea typeface="ＭＳ Ｐゴシック" charset="0"/>
            </a:endParaRPr>
          </a:p>
        </p:txBody>
      </p:sp>
      <p:sp>
        <p:nvSpPr>
          <p:cNvPr id="20" name="TextBox 24"/>
          <p:cNvSpPr txBox="1">
            <a:spLocks noChangeArrowheads="1"/>
          </p:cNvSpPr>
          <p:nvPr/>
        </p:nvSpPr>
        <p:spPr bwMode="auto">
          <a:xfrm>
            <a:off x="6977539" y="5427662"/>
            <a:ext cx="1356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smtClean="0">
                <a:solidFill>
                  <a:srgbClr val="000000"/>
                </a:solidFill>
                <a:latin typeface="Arial"/>
                <a:ea typeface="ＭＳ Ｐゴシック" charset="0"/>
              </a:rPr>
              <a:t>Lower solute</a:t>
            </a:r>
          </a:p>
          <a:p>
            <a:pPr eaLnBrk="0" hangingPunct="0">
              <a:lnSpc>
                <a:spcPts val="1800"/>
              </a:lnSpc>
            </a:pPr>
            <a:r>
              <a:rPr lang="en-US" sz="1600" b="1" dirty="0" smtClean="0">
                <a:solidFill>
                  <a:srgbClr val="000000"/>
                </a:solidFill>
                <a:latin typeface="Arial"/>
                <a:ea typeface="ＭＳ Ｐゴシック" charset="0"/>
              </a:rPr>
              <a:t>concentration</a:t>
            </a:r>
            <a:endParaRPr lang="en-US" sz="1600" b="1" dirty="0">
              <a:solidFill>
                <a:srgbClr val="000000"/>
              </a:solidFill>
              <a:latin typeface="Arial"/>
              <a:ea typeface="ＭＳ Ｐゴシック" charset="0"/>
            </a:endParaRPr>
          </a:p>
        </p:txBody>
      </p:sp>
      <p:sp>
        <p:nvSpPr>
          <p:cNvPr id="21" name="TextBox 20"/>
          <p:cNvSpPr txBox="1"/>
          <p:nvPr/>
        </p:nvSpPr>
        <p:spPr>
          <a:xfrm>
            <a:off x="7512786" y="3888889"/>
            <a:ext cx="246221" cy="626775"/>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600" b="1" dirty="0">
                <a:solidFill>
                  <a:srgbClr val="FFFFFF"/>
                </a:solidFill>
                <a:latin typeface="Arial"/>
                <a:ea typeface="ＭＳ Ｐゴシック" charset="0"/>
              </a:rPr>
              <a:t>Solute</a:t>
            </a:r>
          </a:p>
        </p:txBody>
      </p:sp>
      <p:sp>
        <p:nvSpPr>
          <p:cNvPr id="22" name="Freeform 21"/>
          <p:cNvSpPr/>
          <p:nvPr/>
        </p:nvSpPr>
        <p:spPr bwMode="auto">
          <a:xfrm flipH="1">
            <a:off x="4499955" y="3263900"/>
            <a:ext cx="208569" cy="168275"/>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322832"/>
            <a:ext cx="8546592" cy="4212336"/>
          </a:xfrm>
          <a:prstGeom prst="rect">
            <a:avLst/>
          </a:prstGeom>
        </p:spPr>
      </p:pic>
      <p:sp>
        <p:nvSpPr>
          <p:cNvPr id="4" name="TextBox 2"/>
          <p:cNvSpPr txBox="1">
            <a:spLocks noChangeArrowheads="1"/>
          </p:cNvSpPr>
          <p:nvPr/>
        </p:nvSpPr>
        <p:spPr bwMode="auto">
          <a:xfrm>
            <a:off x="1754188" y="1458913"/>
            <a:ext cx="14923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200" b="1" dirty="0">
                <a:solidFill>
                  <a:srgbClr val="000000"/>
                </a:solidFill>
                <a:latin typeface="Arial"/>
                <a:ea typeface="ＭＳ Ｐゴシック" charset="0"/>
              </a:rPr>
              <a:t>Exocytosis</a:t>
            </a:r>
          </a:p>
        </p:txBody>
      </p:sp>
      <p:sp>
        <p:nvSpPr>
          <p:cNvPr id="5" name="TextBox 3"/>
          <p:cNvSpPr txBox="1">
            <a:spLocks noChangeArrowheads="1"/>
          </p:cNvSpPr>
          <p:nvPr/>
        </p:nvSpPr>
        <p:spPr bwMode="auto">
          <a:xfrm>
            <a:off x="5976938" y="1458913"/>
            <a:ext cx="165893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200" b="1" dirty="0">
                <a:solidFill>
                  <a:srgbClr val="000000"/>
                </a:solidFill>
                <a:latin typeface="Arial"/>
                <a:ea typeface="ＭＳ Ｐゴシック" charset="0"/>
              </a:rPr>
              <a:t>Endocytosis</a:t>
            </a: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56" y="722376"/>
            <a:ext cx="7943088" cy="5413248"/>
          </a:xfrm>
          <a:prstGeom prst="rect">
            <a:avLst/>
          </a:prstGeom>
        </p:spPr>
      </p:pic>
      <p:sp>
        <p:nvSpPr>
          <p:cNvPr id="4" name="TextBox 2"/>
          <p:cNvSpPr txBox="1">
            <a:spLocks noChangeArrowheads="1"/>
          </p:cNvSpPr>
          <p:nvPr/>
        </p:nvSpPr>
        <p:spPr bwMode="auto">
          <a:xfrm>
            <a:off x="6385755" y="1879159"/>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a</a:t>
            </a:r>
          </a:p>
        </p:txBody>
      </p:sp>
      <p:sp>
        <p:nvSpPr>
          <p:cNvPr id="5" name="TextBox 3"/>
          <p:cNvSpPr txBox="1">
            <a:spLocks noChangeArrowheads="1"/>
          </p:cNvSpPr>
          <p:nvPr/>
        </p:nvSpPr>
        <p:spPr bwMode="auto">
          <a:xfrm>
            <a:off x="7576380" y="2580834"/>
            <a:ext cx="187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b</a:t>
            </a:r>
          </a:p>
        </p:txBody>
      </p:sp>
      <p:sp>
        <p:nvSpPr>
          <p:cNvPr id="6" name="TextBox 5"/>
          <p:cNvSpPr txBox="1"/>
          <p:nvPr/>
        </p:nvSpPr>
        <p:spPr>
          <a:xfrm>
            <a:off x="571170" y="3234408"/>
            <a:ext cx="369332" cy="1043555"/>
          </a:xfrm>
          <a:prstGeom prst="rect">
            <a:avLst/>
          </a:prstGeom>
          <a:noFill/>
        </p:spPr>
        <p:txBody>
          <a:bodyPr vert="vert270" wrap="none" lIns="0" tIns="0" rIns="0" bIns="0">
            <a:spAutoFit/>
          </a:bodyPr>
          <a:lstStyle/>
          <a:p>
            <a:pPr eaLnBrk="0" fontAlgn="auto" hangingPunct="0">
              <a:spcBef>
                <a:spcPts val="0"/>
              </a:spcBef>
              <a:spcAft>
                <a:spcPts val="0"/>
              </a:spcAft>
              <a:defRPr/>
            </a:pPr>
            <a:r>
              <a:rPr lang="en-US" b="1" dirty="0">
                <a:solidFill>
                  <a:srgbClr val="000000"/>
                </a:solidFill>
                <a:latin typeface="Arial"/>
                <a:ea typeface="ＭＳ Ｐゴシック" charset="0"/>
              </a:rPr>
              <a:t>Energy</a:t>
            </a:r>
          </a:p>
        </p:txBody>
      </p:sp>
      <p:sp>
        <p:nvSpPr>
          <p:cNvPr id="7" name="TextBox 5"/>
          <p:cNvSpPr txBox="1">
            <a:spLocks noChangeArrowheads="1"/>
          </p:cNvSpPr>
          <p:nvPr/>
        </p:nvSpPr>
        <p:spPr bwMode="auto">
          <a:xfrm>
            <a:off x="1216855" y="3115821"/>
            <a:ext cx="14731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Reactants</a:t>
            </a:r>
          </a:p>
        </p:txBody>
      </p:sp>
      <p:sp>
        <p:nvSpPr>
          <p:cNvPr id="8" name="TextBox 6"/>
          <p:cNvSpPr txBox="1">
            <a:spLocks noChangeArrowheads="1"/>
          </p:cNvSpPr>
          <p:nvPr/>
        </p:nvSpPr>
        <p:spPr bwMode="auto">
          <a:xfrm>
            <a:off x="7341430" y="3906396"/>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c</a:t>
            </a:r>
          </a:p>
        </p:txBody>
      </p:sp>
      <p:sp>
        <p:nvSpPr>
          <p:cNvPr id="9" name="TextBox 7"/>
          <p:cNvSpPr txBox="1">
            <a:spLocks noChangeArrowheads="1"/>
          </p:cNvSpPr>
          <p:nvPr/>
        </p:nvSpPr>
        <p:spPr bwMode="auto">
          <a:xfrm>
            <a:off x="6683411" y="5254184"/>
            <a:ext cx="13336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Products</a:t>
            </a:r>
          </a:p>
        </p:txBody>
      </p:sp>
      <p:sp>
        <p:nvSpPr>
          <p:cNvPr id="10" name="TextBox 8"/>
          <p:cNvSpPr txBox="1">
            <a:spLocks noChangeArrowheads="1"/>
          </p:cNvSpPr>
          <p:nvPr/>
        </p:nvSpPr>
        <p:spPr bwMode="auto">
          <a:xfrm>
            <a:off x="2139192" y="5708209"/>
            <a:ext cx="353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Progress of the reaction</a:t>
            </a:r>
          </a:p>
        </p:txBody>
      </p:sp>
      <p:sp>
        <p:nvSpPr>
          <p:cNvPr id="11" name="Freeform 10"/>
          <p:cNvSpPr/>
          <p:nvPr/>
        </p:nvSpPr>
        <p:spPr bwMode="auto">
          <a:xfrm flipV="1">
            <a:off x="799996" y="2084481"/>
            <a:ext cx="0" cy="109728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2" name="Freeform 11"/>
          <p:cNvSpPr/>
          <p:nvPr/>
        </p:nvSpPr>
        <p:spPr bwMode="auto">
          <a:xfrm flipV="1">
            <a:off x="6642432" y="1131204"/>
            <a:ext cx="0" cy="192024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3" name="Freeform 12"/>
          <p:cNvSpPr/>
          <p:nvPr/>
        </p:nvSpPr>
        <p:spPr bwMode="auto">
          <a:xfrm flipV="1">
            <a:off x="7600842" y="3077721"/>
            <a:ext cx="0" cy="210312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4" name="Freeform 13"/>
          <p:cNvSpPr/>
          <p:nvPr/>
        </p:nvSpPr>
        <p:spPr bwMode="auto">
          <a:xfrm flipH="1" flipV="1">
            <a:off x="7892941" y="2456453"/>
            <a:ext cx="0" cy="621268"/>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5" name="Freeform 14"/>
          <p:cNvSpPr/>
          <p:nvPr/>
        </p:nvSpPr>
        <p:spPr bwMode="auto">
          <a:xfrm flipH="1" flipV="1">
            <a:off x="5709551" y="5935949"/>
            <a:ext cx="1097280" cy="0"/>
          </a:xfrm>
          <a:custGeom>
            <a:avLst/>
            <a:gdLst>
              <a:gd name="connsiteX0" fmla="*/ 0 w 425450"/>
              <a:gd name="connsiteY0" fmla="*/ 323850 h 323850"/>
              <a:gd name="connsiteX1" fmla="*/ 425450 w 425450"/>
              <a:gd name="connsiteY1" fmla="*/ 0 h 323850"/>
            </a:gdLst>
            <a:ahLst/>
            <a:cxnLst>
              <a:cxn ang="0">
                <a:pos x="connsiteX0" y="connsiteY0"/>
              </a:cxn>
              <a:cxn ang="0">
                <a:pos x="connsiteX1" y="connsiteY1"/>
              </a:cxn>
            </a:cxnLst>
            <a:rect l="l" t="t" r="r" b="b"/>
            <a:pathLst>
              <a:path w="425450" h="323850">
                <a:moveTo>
                  <a:pt x="0" y="323850"/>
                </a:moveTo>
                <a:lnTo>
                  <a:pt x="42545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874686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72357" y="372219"/>
            <a:ext cx="8182422" cy="958863"/>
          </a:xfrm>
        </p:spPr>
        <p:txBody>
          <a:bodyPr/>
          <a:lstStyle/>
          <a:p>
            <a:r>
              <a:rPr lang="en-US" sz="4000" dirty="0" smtClean="0">
                <a:solidFill>
                  <a:srgbClr val="C39150"/>
                </a:solidFill>
                <a:latin typeface="Cambria" panose="02040503050406030204" pitchFamily="18" charset="0"/>
              </a:rPr>
              <a:t>Biology and Society: </a:t>
            </a:r>
            <a:br>
              <a:rPr lang="en-US" sz="4000" dirty="0" smtClean="0">
                <a:solidFill>
                  <a:srgbClr val="C39150"/>
                </a:solidFill>
                <a:latin typeface="Cambria" panose="02040503050406030204" pitchFamily="18" charset="0"/>
              </a:rPr>
            </a:br>
            <a:r>
              <a:rPr lang="en-US" sz="4000" dirty="0" smtClean="0">
                <a:solidFill>
                  <a:srgbClr val="C39150"/>
                </a:solidFill>
                <a:latin typeface="Cambria" panose="02040503050406030204" pitchFamily="18" charset="0"/>
              </a:rPr>
              <a:t>Harnessing Cellular Structures</a:t>
            </a:r>
          </a:p>
        </p:txBody>
      </p:sp>
      <p:sp>
        <p:nvSpPr>
          <p:cNvPr id="20483" name="Rectangle 3"/>
          <p:cNvSpPr>
            <a:spLocks noGrp="1" noChangeArrowheads="1"/>
          </p:cNvSpPr>
          <p:nvPr>
            <p:ph idx="1"/>
          </p:nvPr>
        </p:nvSpPr>
        <p:spPr>
          <a:xfrm>
            <a:off x="772357" y="1953087"/>
            <a:ext cx="7770510" cy="4570086"/>
          </a:xfrm>
        </p:spPr>
        <p:txBody>
          <a:bodyPr/>
          <a:lstStyle/>
          <a:p>
            <a:r>
              <a:rPr lang="en-US" b="1" dirty="0" smtClean="0">
                <a:latin typeface="Cambria" panose="02040503050406030204" pitchFamily="18" charset="0"/>
              </a:rPr>
              <a:t>Cells control their chemical environment using</a:t>
            </a:r>
          </a:p>
          <a:p>
            <a:pPr lvl="1"/>
            <a:r>
              <a:rPr lang="en-US" b="1" dirty="0" smtClean="0">
                <a:latin typeface="Cambria" panose="02040503050406030204" pitchFamily="18" charset="0"/>
              </a:rPr>
              <a:t>energy,</a:t>
            </a:r>
          </a:p>
          <a:p>
            <a:pPr lvl="1"/>
            <a:r>
              <a:rPr lang="en-US" b="1" dirty="0" smtClean="0">
                <a:latin typeface="Cambria" panose="02040503050406030204" pitchFamily="18" charset="0"/>
              </a:rPr>
              <a:t>enzymes, and</a:t>
            </a:r>
          </a:p>
          <a:p>
            <a:pPr lvl="1"/>
            <a:r>
              <a:rPr lang="en-US" b="1" dirty="0" smtClean="0">
                <a:latin typeface="Cambria" panose="02040503050406030204" pitchFamily="18" charset="0"/>
              </a:rPr>
              <a:t>the plasma membrane.</a:t>
            </a:r>
          </a:p>
          <a:p>
            <a:r>
              <a:rPr lang="en-US" b="1" dirty="0" smtClean="0">
                <a:latin typeface="Cambria" panose="02040503050406030204" pitchFamily="18" charset="0"/>
              </a:rPr>
              <a:t>Cell-based nanotechnology may be used to power microscopic robots.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4349" y="553132"/>
            <a:ext cx="8235687" cy="958863"/>
          </a:xfrm>
        </p:spPr>
        <p:txBody>
          <a:bodyPr/>
          <a:lstStyle/>
          <a:p>
            <a:r>
              <a:rPr lang="en-US" sz="4000" dirty="0" smtClean="0">
                <a:solidFill>
                  <a:srgbClr val="FF0000"/>
                </a:solidFill>
                <a:latin typeface="Cambria" panose="02040503050406030204" pitchFamily="18" charset="0"/>
              </a:rPr>
              <a:t>Some Basic Energy Concepts</a:t>
            </a:r>
          </a:p>
        </p:txBody>
      </p:sp>
      <p:sp>
        <p:nvSpPr>
          <p:cNvPr id="24579" name="Rectangle 3"/>
          <p:cNvSpPr>
            <a:spLocks noGrp="1" noChangeArrowheads="1"/>
          </p:cNvSpPr>
          <p:nvPr>
            <p:ph idx="1"/>
          </p:nvPr>
        </p:nvSpPr>
        <p:spPr>
          <a:xfrm>
            <a:off x="824349" y="1731145"/>
            <a:ext cx="7933846" cy="4729903"/>
          </a:xfrm>
        </p:spPr>
        <p:txBody>
          <a:bodyPr/>
          <a:lstStyle/>
          <a:p>
            <a:r>
              <a:rPr lang="en-US" b="1" dirty="0" smtClean="0">
                <a:latin typeface="Cambria" panose="02040503050406030204" pitchFamily="18" charset="0"/>
              </a:rPr>
              <a:t>Energy makes the world go around.</a:t>
            </a:r>
          </a:p>
          <a:p>
            <a:r>
              <a:rPr lang="en-US" b="1" dirty="0" smtClean="0">
                <a:latin typeface="Cambria" panose="02040503050406030204" pitchFamily="18" charset="0"/>
              </a:rPr>
              <a:t>But what is energy?</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theme1.xml><?xml version="1.0" encoding="utf-8"?>
<a:theme xmlns:a="http://schemas.openxmlformats.org/drawingml/2006/main" name="CampbellEB6_Lectur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Times New Roman"/>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mpbellEB6_Lectures" id="{D10E2605-64AD-47CA-8C83-9D8FB294CAC7}" vid="{90AA8442-7336-4BC9-A760-1BA51E6F36AC}"/>
    </a:ext>
  </a:extLst>
</a:theme>
</file>

<file path=ppt/theme/theme10.xml><?xml version="1.0" encoding="utf-8"?>
<a:theme xmlns:a="http://schemas.openxmlformats.org/drawingml/2006/main" name="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0.xml><?xml version="1.0" encoding="utf-8"?>
<a:theme xmlns:a="http://schemas.openxmlformats.org/drawingml/2006/main" name="1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1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12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3.xml><?xml version="1.0" encoding="utf-8"?>
<a:theme xmlns:a="http://schemas.openxmlformats.org/drawingml/2006/main" name="12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1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5.xml><?xml version="1.0" encoding="utf-8"?>
<a:theme xmlns:a="http://schemas.openxmlformats.org/drawingml/2006/main" name="12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6.xml><?xml version="1.0" encoding="utf-8"?>
<a:theme xmlns:a="http://schemas.openxmlformats.org/drawingml/2006/main" name="1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7.xml><?xml version="1.0" encoding="utf-8"?>
<a:theme xmlns:a="http://schemas.openxmlformats.org/drawingml/2006/main" name="1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13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9.xml><?xml version="1.0" encoding="utf-8"?>
<a:theme xmlns:a="http://schemas.openxmlformats.org/drawingml/2006/main" name="13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0.xml><?xml version="1.0" encoding="utf-8"?>
<a:theme xmlns:a="http://schemas.openxmlformats.org/drawingml/2006/main" name="13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3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4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5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5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6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6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6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6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6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6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6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6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7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7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7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7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7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7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7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7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7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7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8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8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8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9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9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9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9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9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10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10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11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11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11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11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11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7.xml><?xml version="1.0" encoding="utf-8"?>
<a:theme xmlns:a="http://schemas.openxmlformats.org/drawingml/2006/main" name="11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8.xml><?xml version="1.0" encoding="utf-8"?>
<a:theme xmlns:a="http://schemas.openxmlformats.org/drawingml/2006/main" name="12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9.xml><?xml version="1.0" encoding="utf-8"?>
<a:theme xmlns:a="http://schemas.openxmlformats.org/drawingml/2006/main" name="12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CampbellEB6_Lectures</Template>
  <TotalTime>6591</TotalTime>
  <Words>3744</Words>
  <Application>Microsoft Office PowerPoint</Application>
  <PresentationFormat>On-screen Show (4:3)</PresentationFormat>
  <Paragraphs>730</Paragraphs>
  <Slides>79</Slides>
  <Notes>73</Notes>
  <HiddenSlides>0</HiddenSlides>
  <MMClips>1</MMClips>
  <ScaleCrop>false</ScaleCrop>
  <HeadingPairs>
    <vt:vector size="6" baseType="variant">
      <vt:variant>
        <vt:lpstr>Fonts Used</vt:lpstr>
      </vt:variant>
      <vt:variant>
        <vt:i4>9</vt:i4>
      </vt:variant>
      <vt:variant>
        <vt:lpstr>Theme</vt:lpstr>
      </vt:variant>
      <vt:variant>
        <vt:i4>110</vt:i4>
      </vt:variant>
      <vt:variant>
        <vt:lpstr>Slide Titles</vt:lpstr>
      </vt:variant>
      <vt:variant>
        <vt:i4>79</vt:i4>
      </vt:variant>
    </vt:vector>
  </HeadingPairs>
  <TitlesOfParts>
    <vt:vector size="198" baseType="lpstr">
      <vt:lpstr>ＭＳ Ｐゴシック</vt:lpstr>
      <vt:lpstr>Proxima Nova</vt:lpstr>
      <vt:lpstr>楷体</vt:lpstr>
      <vt:lpstr>Arial</vt:lpstr>
      <vt:lpstr>Arial</vt:lpstr>
      <vt:lpstr>Cambria</vt:lpstr>
      <vt:lpstr>Symbol</vt:lpstr>
      <vt:lpstr>Times</vt:lpstr>
      <vt:lpstr>Times New Roman</vt:lpstr>
      <vt:lpstr>CampbellEB6_Lectures</vt:lpstr>
      <vt:lpstr>Blank</vt:lpstr>
      <vt:lpstr>1_Blank</vt:lpstr>
      <vt:lpstr>2_Blank</vt:lpstr>
      <vt:lpstr>3_Blank</vt:lpstr>
      <vt:lpstr>4_Blank</vt:lpstr>
      <vt:lpstr>5_Blank</vt:lpstr>
      <vt:lpstr>6_Blank</vt:lpstr>
      <vt:lpstr>7_Blank</vt:lpstr>
      <vt:lpstr>8_Blank</vt:lpstr>
      <vt:lpstr>9_Blank</vt:lpstr>
      <vt:lpstr>10_Blank</vt:lpstr>
      <vt:lpstr>11_Blank</vt:lpstr>
      <vt:lpstr>12_Blank</vt:lpstr>
      <vt:lpstr>13_Blank</vt:lpstr>
      <vt:lpstr>14_Blank</vt:lpstr>
      <vt:lpstr>15_Blank</vt:lpstr>
      <vt:lpstr>16_Blank</vt:lpstr>
      <vt:lpstr>17_Blank</vt:lpstr>
      <vt:lpstr>18_Blank</vt:lpstr>
      <vt:lpstr>19_Blank</vt:lpstr>
      <vt:lpstr>20_Blank</vt:lpstr>
      <vt:lpstr>21_Blank</vt:lpstr>
      <vt:lpstr>22_Blank</vt:lpstr>
      <vt:lpstr>23_Blank</vt:lpstr>
      <vt:lpstr>24_Blank</vt:lpstr>
      <vt:lpstr>25_Blank</vt:lpstr>
      <vt:lpstr>26_Blank</vt:lpstr>
      <vt:lpstr>27_Blank</vt:lpstr>
      <vt:lpstr>28_Blank</vt:lpstr>
      <vt:lpstr>29_Blank</vt:lpstr>
      <vt:lpstr>30_Blank</vt:lpstr>
      <vt:lpstr>31_Blank</vt:lpstr>
      <vt:lpstr>32_Blank</vt:lpstr>
      <vt:lpstr>33_Blank</vt:lpstr>
      <vt:lpstr>34_Blank</vt:lpstr>
      <vt:lpstr>35_Blank</vt:lpstr>
      <vt:lpstr>36_Blank</vt:lpstr>
      <vt:lpstr>37_Blank</vt:lpstr>
      <vt:lpstr>38_Blank</vt:lpstr>
      <vt:lpstr>39_Blank</vt:lpstr>
      <vt:lpstr>40_Blank</vt:lpstr>
      <vt:lpstr>41_Blank</vt:lpstr>
      <vt:lpstr>42_Blank</vt:lpstr>
      <vt:lpstr>43_Blank</vt:lpstr>
      <vt:lpstr>44_Blank</vt:lpstr>
      <vt:lpstr>45_Blank</vt:lpstr>
      <vt:lpstr>46_Blank</vt:lpstr>
      <vt:lpstr>47_Blank</vt:lpstr>
      <vt:lpstr>48_Blank</vt:lpstr>
      <vt:lpstr>49_Blank</vt:lpstr>
      <vt:lpstr>50_Blank</vt:lpstr>
      <vt:lpstr>51_Blank</vt:lpstr>
      <vt:lpstr>52_Blank</vt:lpstr>
      <vt:lpstr>53_Blank</vt:lpstr>
      <vt:lpstr>54_Blank</vt:lpstr>
      <vt:lpstr>55_Blank</vt:lpstr>
      <vt:lpstr>56_Blank</vt:lpstr>
      <vt:lpstr>57_Blank</vt:lpstr>
      <vt:lpstr>58_Blank</vt:lpstr>
      <vt:lpstr>59_Blank</vt:lpstr>
      <vt:lpstr>60_Blank</vt:lpstr>
      <vt:lpstr>61_Blank</vt:lpstr>
      <vt:lpstr>62_Blank</vt:lpstr>
      <vt:lpstr>63_Blank</vt:lpstr>
      <vt:lpstr>64_Blank</vt:lpstr>
      <vt:lpstr>65_Blank</vt:lpstr>
      <vt:lpstr>66_Blank</vt:lpstr>
      <vt:lpstr>67_Blank</vt:lpstr>
      <vt:lpstr>68_Blank</vt:lpstr>
      <vt:lpstr>69_Blank</vt:lpstr>
      <vt:lpstr>70_Blank</vt:lpstr>
      <vt:lpstr>71_Blank</vt:lpstr>
      <vt:lpstr>72_Blank</vt:lpstr>
      <vt:lpstr>73_Blank</vt:lpstr>
      <vt:lpstr>74_Blank</vt:lpstr>
      <vt:lpstr>75_Blank</vt:lpstr>
      <vt:lpstr>76_Blank</vt:lpstr>
      <vt:lpstr>77_Blank</vt:lpstr>
      <vt:lpstr>78_Blank</vt:lpstr>
      <vt:lpstr>79_Blank</vt:lpstr>
      <vt:lpstr>86_Blank</vt:lpstr>
      <vt:lpstr>88_Blank</vt:lpstr>
      <vt:lpstr>89_Blank</vt:lpstr>
      <vt:lpstr>90_Blank</vt:lpstr>
      <vt:lpstr>91_Blank</vt:lpstr>
      <vt:lpstr>94_Blank</vt:lpstr>
      <vt:lpstr>95_Blank</vt:lpstr>
      <vt:lpstr>99_Blank</vt:lpstr>
      <vt:lpstr>100_Blank</vt:lpstr>
      <vt:lpstr>103_Blank</vt:lpstr>
      <vt:lpstr>110_Blank</vt:lpstr>
      <vt:lpstr>111_Blank</vt:lpstr>
      <vt:lpstr>115_Blank</vt:lpstr>
      <vt:lpstr>116_Blank</vt:lpstr>
      <vt:lpstr>117_Blank</vt:lpstr>
      <vt:lpstr>118_Blank</vt:lpstr>
      <vt:lpstr>120_Blank</vt:lpstr>
      <vt:lpstr>121_Blank</vt:lpstr>
      <vt:lpstr>122_Blank</vt:lpstr>
      <vt:lpstr>124_Blank</vt:lpstr>
      <vt:lpstr>125_Blank</vt:lpstr>
      <vt:lpstr>126_Blank</vt:lpstr>
      <vt:lpstr>127_Blank</vt:lpstr>
      <vt:lpstr>128_Blank</vt:lpstr>
      <vt:lpstr>129_Blank</vt:lpstr>
      <vt:lpstr>130_Blank</vt:lpstr>
      <vt:lpstr>131_Blank</vt:lpstr>
      <vt:lpstr>132_Blank</vt:lpstr>
      <vt:lpstr>133_Blank</vt:lpstr>
      <vt:lpstr>PowerPoint Presentation</vt:lpstr>
      <vt:lpstr>Biology and Society:  Harnessing Cellular Structures</vt:lpstr>
      <vt:lpstr>PowerPoint Presentation</vt:lpstr>
      <vt:lpstr>PowerPoint Presentation</vt:lpstr>
      <vt:lpstr>Biology and Society:  Harnessing Cellular Structures</vt:lpstr>
      <vt:lpstr>Biology and Society:  Harnessing Cellular Structures</vt:lpstr>
      <vt:lpstr>Biology and Society:  Harnessing Cellular Structures</vt:lpstr>
      <vt:lpstr>Biology and Society:  Harnessing Cellular Structures</vt:lpstr>
      <vt:lpstr>Some Basic Energy Concepts</vt:lpstr>
      <vt:lpstr>Conservation of Energy</vt:lpstr>
      <vt:lpstr>Conservation of Energy</vt:lpstr>
      <vt:lpstr>Conservation of Energy</vt:lpstr>
      <vt:lpstr>PowerPoint Presentation</vt:lpstr>
      <vt:lpstr>PowerPoint Presentation</vt:lpstr>
      <vt:lpstr>Heat</vt:lpstr>
      <vt:lpstr>Chemical Energy</vt:lpstr>
      <vt:lpstr>PowerPoint Presentation</vt:lpstr>
      <vt:lpstr>Chemical Energy</vt:lpstr>
      <vt:lpstr>Food Calories</vt:lpstr>
      <vt:lpstr>PowerPoint Presentation</vt:lpstr>
      <vt:lpstr>PowerPoint Presentation</vt:lpstr>
      <vt:lpstr>PowerPoint Presentation</vt:lpstr>
      <vt:lpstr>Energy Transformations:  ATP and Cellular Work</vt:lpstr>
      <vt:lpstr>Energy Transformations:  ATP and Cellular Work</vt:lpstr>
      <vt:lpstr>The Structure of ATP</vt:lpstr>
      <vt:lpstr>PowerPoint Presentation</vt:lpstr>
      <vt:lpstr>Phosphate Transfer</vt:lpstr>
      <vt:lpstr>PowerPoint Presentation</vt:lpstr>
      <vt:lpstr>PowerPoint Presentation</vt:lpstr>
      <vt:lpstr>The ATP Cycle</vt:lpstr>
      <vt:lpstr>PowerPoint Presentation</vt:lpstr>
      <vt:lpstr>Enzymes</vt:lpstr>
      <vt:lpstr>Activation Energy</vt:lpstr>
      <vt:lpstr>PowerPoint Presentation</vt:lpstr>
      <vt:lpstr>Animation: How Enzymes Work</vt:lpstr>
      <vt:lpstr>PowerPoint Presentation</vt:lpstr>
      <vt:lpstr>The Process of Science:  Can Enzymes Be Engineered?</vt:lpstr>
      <vt:lpstr>The Process of Science:  Can Enzymes Be Engineered?</vt:lpstr>
      <vt:lpstr>PowerPoint Presentation</vt:lpstr>
      <vt:lpstr>Structure/Function: Enzyme Activity</vt:lpstr>
      <vt:lpstr>Structure/Function: Enzyme Activity</vt:lpstr>
      <vt:lpstr>PowerPoint Presentation</vt:lpstr>
      <vt:lpstr>Enzyme Inhibitors</vt:lpstr>
      <vt:lpstr>Enzyme Inhibitors</vt:lpstr>
      <vt:lpstr>PowerPoint Presentation</vt:lpstr>
      <vt:lpstr>Enzyme Inhibitors</vt:lpstr>
      <vt:lpstr>Enzyme Inhibitors</vt:lpstr>
      <vt:lpstr>Membrane Function</vt:lpstr>
      <vt:lpstr>PowerPoint Presentation</vt:lpstr>
      <vt:lpstr>Passive Transport:  Diffusion across Membranes</vt:lpstr>
      <vt:lpstr>PowerPoint Presentation</vt:lpstr>
      <vt:lpstr>PowerPoint Presentation</vt:lpstr>
      <vt:lpstr>PowerPoint Presentation</vt:lpstr>
      <vt:lpstr>Passive Transport:  Diffusion across Membranes</vt:lpstr>
      <vt:lpstr>Passive Transport:  Diffusion across Membranes</vt:lpstr>
      <vt:lpstr>Osmosis and Water Balance</vt:lpstr>
      <vt:lpstr>PowerPoint Presentation</vt:lpstr>
      <vt:lpstr>Osmosis and Water Balance</vt:lpstr>
      <vt:lpstr>Water Balance in Animal Cells</vt:lpstr>
      <vt:lpstr>PowerPoint Presentation</vt:lpstr>
      <vt:lpstr>Water Balance in Plant Cells</vt:lpstr>
      <vt:lpstr>PowerPoint Presentation</vt:lpstr>
      <vt:lpstr>Water Balance in Plant Cells</vt:lpstr>
      <vt:lpstr>Active Transport:  The Pumping of Molecules across Membranes</vt:lpstr>
      <vt:lpstr>Figure 5.16-s2</vt:lpstr>
      <vt:lpstr>Exocytosis and Endocytosis: Traffic of Large Molecules</vt:lpstr>
      <vt:lpstr>PowerPoint Presentation</vt:lpstr>
      <vt:lpstr>Exocytosis and Endocytosis（胞吞）: Traffic of Large Molecules</vt:lpstr>
      <vt:lpstr>PowerPoint Presentation</vt:lpstr>
      <vt:lpstr>Evolution Connection:  The Origin of Membranes</vt:lpstr>
      <vt:lpstr>PowerPoint Presentation</vt:lpstr>
      <vt:lpstr>Evolution Connection:  The Origin of Membranes</vt:lpstr>
      <vt:lpstr>PowerPoint Presentation</vt:lpstr>
      <vt:lpstr>Evolution Connection:  The Origin of Membranes</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Delgado</dc:creator>
  <cp:lastModifiedBy>Tan Xinran (SSE)</cp:lastModifiedBy>
  <cp:revision>993</cp:revision>
  <cp:lastPrinted>2005-04-01T00:26:31Z</cp:lastPrinted>
  <dcterms:created xsi:type="dcterms:W3CDTF">2014-08-29T20:26:58Z</dcterms:created>
  <dcterms:modified xsi:type="dcterms:W3CDTF">2019-02-28T11:24:59Z</dcterms:modified>
</cp:coreProperties>
</file>